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324" r:id="rId6"/>
    <p:sldId id="325" r:id="rId7"/>
    <p:sldId id="260" r:id="rId8"/>
    <p:sldId id="261" r:id="rId9"/>
    <p:sldId id="326" r:id="rId10"/>
    <p:sldId id="327" r:id="rId11"/>
    <p:sldId id="26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2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9" r:id="rId68"/>
    <p:sldId id="318" r:id="rId69"/>
    <p:sldId id="320" r:id="rId70"/>
    <p:sldId id="321" r:id="rId71"/>
    <p:sldId id="322" r:id="rId72"/>
    <p:sldId id="328" r:id="rId73"/>
  </p:sldIdLst>
  <p:sldSz cx="12192000" cy="6858000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194"/>
    <a:srgbClr val="9E17A1"/>
    <a:srgbClr val="3D8199"/>
    <a:srgbClr val="FAF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064F-D99F-45CA-A841-1D16DE33E9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67262"/>
            <a:ext cx="542036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6D45-572D-4E0D-9F5D-89CFBC3C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-	سابقه خونریزی پس از زایمان</a:t>
            </a:r>
          </a:p>
          <a:p>
            <a:r>
              <a:rPr lang="fa-IR" dirty="0" smtClean="0"/>
              <a:t>-	باقی ماندن جفت و پرده ها</a:t>
            </a:r>
          </a:p>
          <a:p>
            <a:r>
              <a:rPr lang="fa-IR" dirty="0" smtClean="0"/>
              <a:t>-	- اختلالات فشار خون(مثال: پراکلامپسی)</a:t>
            </a:r>
          </a:p>
          <a:p>
            <a:r>
              <a:rPr lang="fa-IR" dirty="0" smtClean="0"/>
              <a:t>-	- مصرف داروهای ضد انعقادی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791-9E39-4EF4-898D-C8B3C86847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-	سابقه خونریزی پس از زایمان</a:t>
            </a:r>
          </a:p>
          <a:p>
            <a:r>
              <a:rPr lang="fa-IR" dirty="0" smtClean="0"/>
              <a:t>-	باقی ماندن جفت و پرده ها</a:t>
            </a:r>
          </a:p>
          <a:p>
            <a:r>
              <a:rPr lang="fa-IR" dirty="0" smtClean="0"/>
              <a:t>-	- اختلالات فشار خون(مثال: پراکلامپسی)</a:t>
            </a:r>
          </a:p>
          <a:p>
            <a:r>
              <a:rPr lang="fa-IR" dirty="0" smtClean="0"/>
              <a:t>-	- مصرف داروهای ضد انعقادی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791-9E39-4EF4-898D-C8B3C86847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971D-A79F-4B46-8414-DD8182221B5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B375-7568-4B0D-A487-617058B5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400" y="1666438"/>
            <a:ext cx="1010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solidFill>
                  <a:srgbClr val="7030A0"/>
                </a:solidFill>
                <a:cs typeface="B Titr" panose="00000700000000000000" pitchFamily="2" charset="-78"/>
              </a:rPr>
              <a:t>مدیریت شوک هموراژیک</a:t>
            </a:r>
          </a:p>
          <a:p>
            <a:pPr algn="ctr"/>
            <a:r>
              <a:rPr lang="fa-IR" sz="5400" dirty="0" smtClean="0">
                <a:solidFill>
                  <a:srgbClr val="7030A0"/>
                </a:solidFill>
                <a:cs typeface="B Titr" panose="00000700000000000000" pitchFamily="2" charset="-78"/>
              </a:rPr>
              <a:t>و دستورالعمل کشوری احیا با مایعات ، خون و فرآورده های خونی</a:t>
            </a:r>
            <a:endParaRPr lang="en-US" sz="5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01896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دکتر لیلی آدینه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0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74317"/>
              </p:ext>
            </p:extLst>
          </p:nvPr>
        </p:nvGraphicFramePr>
        <p:xfrm>
          <a:off x="138546" y="83130"/>
          <a:ext cx="11719537" cy="6774869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90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513">
                  <a:extLst>
                    <a:ext uri="{9D8B030D-6E8A-4147-A177-3AD203B41FA5}">
                      <a16:colId xmlns:a16="http://schemas.microsoft.com/office/drawing/2014/main" val="2417376480"/>
                    </a:ext>
                  </a:extLst>
                </a:gridCol>
                <a:gridCol w="3906512">
                  <a:extLst>
                    <a:ext uri="{9D8B030D-6E8A-4147-A177-3AD203B41FA5}">
                      <a16:colId xmlns:a16="http://schemas.microsoft.com/office/drawing/2014/main" val="348931079"/>
                    </a:ext>
                  </a:extLst>
                </a:gridCol>
              </a:tblGrid>
              <a:tr h="45970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ارگان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علائم اولیه شوک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علائم تاخیری شوک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69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دستگاه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عصبی مرکزی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تغییرات بسیار نامحسوس نظیر اضطراب ، بیقراری 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گیجی ، تحریک پذیری و عدم توجه به اطراف</a:t>
                      </a:r>
                      <a:endParaRPr lang="fa-IR" sz="1600" b="1" dirty="0" smtClean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کاهش سطح هوشیاری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173897688"/>
                  </a:ext>
                </a:extLst>
              </a:tr>
              <a:tr h="459706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قلب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تاکیکاردی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 قلبی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2708841971"/>
                  </a:ext>
                </a:extLst>
              </a:tr>
              <a:tr h="459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افت فشار خون اورتواستاتیک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آریتمی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896809951"/>
                  </a:ext>
                </a:extLst>
              </a:tr>
              <a:tr h="459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افت فشار خون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278277082"/>
                  </a:ext>
                </a:extLst>
              </a:tr>
              <a:tr h="45970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کلیه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اولیگوری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آنوری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646918761"/>
                  </a:ext>
                </a:extLst>
              </a:tr>
              <a:tr h="459706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تنفس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 پنه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 پنه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023861564"/>
                  </a:ext>
                </a:extLst>
              </a:tr>
              <a:tr h="459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 تنفسی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2508471160"/>
                  </a:ext>
                </a:extLst>
              </a:tr>
              <a:tr h="45970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کبد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کبد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173816210"/>
                  </a:ext>
                </a:extLst>
              </a:tr>
              <a:tr h="45970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گوارش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خونریزی موکوزال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642670998"/>
                  </a:ext>
                </a:extLst>
              </a:tr>
              <a:tr h="45970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هماتولوژیک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( خونی )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آنمی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اختلال انعقادی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4046163236"/>
                  </a:ext>
                </a:extLst>
              </a:tr>
              <a:tr h="459706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متابولیک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اسیدوز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629042329"/>
                  </a:ext>
                </a:extLst>
              </a:tr>
              <a:tr h="459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هیپوکلسمی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957283499"/>
                  </a:ext>
                </a:extLst>
              </a:tr>
              <a:tr h="459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هیپومنیزیمی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55863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اصول کلی برای پیشگیری ، تشخیص و درمان خونریزی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459504"/>
            <a:ext cx="1112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>
                <a:cs typeface="B Mitra" panose="00000400000000000000" pitchFamily="2" charset="-78"/>
              </a:rPr>
              <a:t>علائم اولیه و علائم تاخیری شوک به تفکیک هریک از ارگانها در جدول شماره 6 نوشته شده است . </a:t>
            </a:r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تغییرات </a:t>
            </a:r>
            <a:r>
              <a:rPr lang="fa-IR" sz="3000" dirty="0">
                <a:cs typeface="B Mitra" panose="00000400000000000000" pitchFamily="2" charset="-78"/>
              </a:rPr>
              <a:t>بسیار نامحسوس ( </a:t>
            </a:r>
            <a:r>
              <a:rPr lang="en-US" sz="3000" dirty="0">
                <a:cs typeface="B Mitra" panose="00000400000000000000" pitchFamily="2" charset="-78"/>
              </a:rPr>
              <a:t>Subtle</a:t>
            </a:r>
            <a:r>
              <a:rPr lang="fa-IR" sz="3000" dirty="0">
                <a:cs typeface="B Mitra" panose="00000400000000000000" pitchFamily="2" charset="-78"/>
              </a:rPr>
              <a:t> ) نظیر </a:t>
            </a:r>
            <a:r>
              <a:rPr lang="fa-IR" sz="3000" dirty="0">
                <a:solidFill>
                  <a:srgbClr val="C00000"/>
                </a:solidFill>
                <a:cs typeface="B Mitra" panose="00000400000000000000" pitchFamily="2" charset="-78"/>
              </a:rPr>
              <a:t>اضطراب</a:t>
            </a:r>
            <a:r>
              <a:rPr lang="fa-IR" sz="3000" dirty="0">
                <a:cs typeface="B Mitra" panose="00000400000000000000" pitchFamily="2" charset="-78"/>
              </a:rPr>
              <a:t> ، </a:t>
            </a:r>
            <a:r>
              <a:rPr lang="fa-IR" sz="3000" dirty="0">
                <a:solidFill>
                  <a:srgbClr val="C00000"/>
                </a:solidFill>
                <a:cs typeface="B Mitra" panose="00000400000000000000" pitchFamily="2" charset="-78"/>
              </a:rPr>
              <a:t>بیقراری</a:t>
            </a:r>
            <a:r>
              <a:rPr lang="fa-IR" sz="3000" dirty="0">
                <a:cs typeface="B Mitra" panose="00000400000000000000" pitchFamily="2" charset="-78"/>
              </a:rPr>
              <a:t> ، </a:t>
            </a:r>
            <a:r>
              <a:rPr lang="fa-IR" sz="3000" dirty="0">
                <a:solidFill>
                  <a:srgbClr val="C00000"/>
                </a:solidFill>
                <a:cs typeface="B Mitra" panose="00000400000000000000" pitchFamily="2" charset="-78"/>
              </a:rPr>
              <a:t>گیجی</a:t>
            </a:r>
            <a:r>
              <a:rPr lang="fa-IR" sz="3000" dirty="0">
                <a:cs typeface="B Mitra" panose="00000400000000000000" pitchFamily="2" charset="-78"/>
              </a:rPr>
              <a:t> ، </a:t>
            </a:r>
            <a:r>
              <a:rPr lang="fa-IR" sz="3000" dirty="0">
                <a:solidFill>
                  <a:srgbClr val="C00000"/>
                </a:solidFill>
                <a:cs typeface="B Mitra" panose="00000400000000000000" pitchFamily="2" charset="-78"/>
              </a:rPr>
              <a:t>تحریک پذیری </a:t>
            </a:r>
            <a:r>
              <a:rPr lang="fa-IR" sz="3000" dirty="0">
                <a:cs typeface="B Mitra" panose="00000400000000000000" pitchFamily="2" charset="-78"/>
              </a:rPr>
              <a:t>و </a:t>
            </a:r>
            <a:r>
              <a:rPr lang="fa-IR" sz="3000" dirty="0">
                <a:solidFill>
                  <a:srgbClr val="C00000"/>
                </a:solidFill>
                <a:cs typeface="B Mitra" panose="00000400000000000000" pitchFamily="2" charset="-78"/>
              </a:rPr>
              <a:t>عدم توجه به اطراف و تغییر در شرایط پوست نظیر تعریق ، سرد شدن ، خاکستری یا رنگ پریده شدن </a:t>
            </a:r>
            <a:r>
              <a:rPr lang="fa-IR" sz="3000" dirty="0">
                <a:cs typeface="B Mitra" panose="00000400000000000000" pitchFamily="2" charset="-78"/>
              </a:rPr>
              <a:t>می توانند </a:t>
            </a:r>
            <a:r>
              <a:rPr lang="fa-IR" sz="3000" b="1" dirty="0">
                <a:solidFill>
                  <a:srgbClr val="0070C0"/>
                </a:solidFill>
                <a:cs typeface="B Mitra" panose="00000400000000000000" pitchFamily="2" charset="-78"/>
              </a:rPr>
              <a:t>اولین</a:t>
            </a:r>
            <a:r>
              <a:rPr lang="fa-IR" sz="3000" dirty="0">
                <a:cs typeface="B Mitra" panose="00000400000000000000" pitchFamily="2" charset="-78"/>
              </a:rPr>
              <a:t> علائم شوک باشند . ( جدول شماره 6 )</a:t>
            </a:r>
          </a:p>
        </p:txBody>
      </p:sp>
    </p:spTree>
    <p:extLst>
      <p:ext uri="{BB962C8B-B14F-4D97-AF65-F5344CB8AC3E}">
        <p14:creationId xmlns:p14="http://schemas.microsoft.com/office/powerpoint/2010/main" val="20525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اصول کلی برای پیشگیری ، تشخیص و درمان خونریزی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228671"/>
            <a:ext cx="1112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بیماران با وضعیت ناپایدار همودینامیک باید به محض امکان به سرعت به اتاق عمل منتقل شوند ( و در صورتی که در اتاق عمل هستند نباید از آن خارج شوند )  زیرا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اتاق عمل مطمئن ترین مکان</a:t>
            </a:r>
            <a:r>
              <a:rPr lang="fa-IR" sz="3000" dirty="0" smtClean="0">
                <a:cs typeface="B Mitra" panose="00000400000000000000" pitchFamily="2" charset="-78"/>
              </a:rPr>
              <a:t> برای شروع و ادامه درمان قطعی است .</a:t>
            </a: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احیای بیمار با مایعات و خون و فراورده ها بخصوص اگر وضعیت همودینامیک ناپایدار است</a:t>
            </a:r>
          </a:p>
          <a:p>
            <a:pPr algn="r" rtl="1"/>
            <a:endParaRPr lang="fa-IR" sz="3000" b="1" dirty="0">
              <a:solidFill>
                <a:srgbClr val="AF2194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 نباید تا آماده شدن نتیجه آزمایشات به تاخیر بیفتد .</a:t>
            </a:r>
            <a:endParaRPr lang="fa-IR" sz="3000" b="1" dirty="0">
              <a:solidFill>
                <a:srgbClr val="AF2194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30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کاهش خطر و پیشگیری از عوارض خونریزی هنگام زایمان یا جراحی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1822597"/>
            <a:ext cx="1112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درصورتی که بیمار داروی ضد انعقاد یا ضد پلاکت مصرف می کند ، ملاحظات مربوط به قطع یا کاهش دارو با نظر پزشک معالج انجام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تاریخچه موارد زیر از بیمار گرفته شود : سابقه تزریق خون ، مصرف داروهایی که اختلال انعقادی ایجاد می کند مانند وارفارین یا انواع ضد انعقادها ، ویتامینها یا مکملهایی که روی سیستم انعقادی تاثیر دارند ، وجود اختلال انعقادی مادرزادی ، سابقه حوادث ترومبوتیک شامل </a:t>
            </a:r>
            <a:r>
              <a:rPr lang="en-US" sz="3000" dirty="0" smtClean="0">
                <a:cs typeface="B Mitra" panose="00000400000000000000" pitchFamily="2" charset="-78"/>
              </a:rPr>
              <a:t>DVT</a:t>
            </a:r>
            <a:r>
              <a:rPr lang="fa-IR" sz="3000" dirty="0" smtClean="0">
                <a:cs typeface="B Mitra" panose="00000400000000000000" pitchFamily="2" charset="-78"/>
              </a:rPr>
              <a:t> یا آمبولی ریه ، بیماریهایی که ممکن است سطح هموگلوبین را تغییر دهد مانند بیماریهای قلبی ریوی ( زیرا سطح هموگلوبین ، یکی از معیارهای تصمیم گیری برای تزریق خون است 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نمونه خون برای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گروه خون و ارهاش ، </a:t>
            </a:r>
            <a:r>
              <a:rPr lang="en-US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CBC</a:t>
            </a:r>
            <a:r>
              <a:rPr lang="fa-IR" sz="3000" dirty="0" smtClean="0">
                <a:cs typeface="B Mitra" panose="00000400000000000000" pitchFamily="2" charset="-78"/>
              </a:rPr>
              <a:t> ، ارسال شود . تعیین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غربالگری آنتی بادی و یا کراس مچ</a:t>
            </a:r>
            <a:r>
              <a:rPr lang="fa-IR" sz="3000" dirty="0" smtClean="0">
                <a:cs typeface="B Mitra" panose="00000400000000000000" pitchFamily="2" charset="-78"/>
              </a:rPr>
              <a:t> با توجه به وضعیت بالینی بیمار درخواست و ارسال شود .</a:t>
            </a:r>
            <a:endParaRPr lang="fa-IR" sz="30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900" y="1033719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توصیه های قبل از زایمان یا جراحی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71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کاهش خطر و پیشگیری از عوارض خونریزی هنگام زایمان یا جراحی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" y="1577816"/>
            <a:ext cx="1112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هماهنگی با آزمایشگاه و بانک خون برای اطمینان از وجود خون سازگار و همچنین جایگزینی خون و فراورده های مصرف شده انجام شود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 شرایط غیر اورژانس ، توصیه می شود سطح هموگلوبین قابل قبول برای اینداکشن بیهوشی ، </a:t>
            </a:r>
            <a:r>
              <a:rPr lang="fa-IR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مساوی یا بیشتر از 8 </a:t>
            </a:r>
            <a:r>
              <a:rPr lang="fa-IR" sz="3000" dirty="0" smtClean="0">
                <a:cs typeface="B Mitra" panose="00000400000000000000" pitchFamily="2" charset="-78"/>
              </a:rPr>
              <a:t>باشد ولی با توجه به شرایط بیمار و قضاوت بالینی متخصص بیهوشی می تواند این سطح تغییر یابد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 شرایط غیر اورژانس ، برای سزارین ها و جراحی های پرخطر ( مانند جفت سرراهی ، چسبندگی غیر طبیعی جفت ، وجود اختلالات انعقادی ، ... ) با توجه به وضعیت بالینی بیمار واحد خون کراس مچ شده و آماده تزریق باید در دسترس فوری باشد </a:t>
            </a:r>
            <a:endParaRPr lang="fa-IR" sz="30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900" y="1033719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توصیه های قبل از زایمان یا جراحی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2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توصیه های حین جراحی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002382"/>
            <a:ext cx="1112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بیمار در وضعیتی قرار بگیرد که بازگشت خون وریدی به قلب کم نشود ( راندن رحم به سمت چپ با کف دست یا ... 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بیمار گرم نگه داشته شود. درجه حرارت بیمار بیشتر از 36 درجه سانتیگراد حفظ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مانیتورینگ بیمار حین جراحی انجام شود</a:t>
            </a:r>
            <a:endParaRPr lang="fa-IR" sz="3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توصیه های هنگام و بعد از بیهوشی در بیماران مبتلا به خونریزی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1659482"/>
            <a:ext cx="1112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روش ارجح بیهوشی برای بیماران مبتلا به خونریزی مامایی ( مراحل 3 و 4 خونریزی ) بیهوشی </a:t>
            </a:r>
            <a:r>
              <a:rPr lang="fa-IR" sz="3000" dirty="0" smtClean="0">
                <a:solidFill>
                  <a:srgbClr val="C00000"/>
                </a:solidFill>
                <a:cs typeface="B Mitra" panose="00000400000000000000" pitchFamily="2" charset="-78"/>
              </a:rPr>
              <a:t>جنرال</a:t>
            </a:r>
            <a:r>
              <a:rPr lang="fa-IR" sz="3000" dirty="0" smtClean="0">
                <a:cs typeface="B Mitra" panose="00000400000000000000" pitchFamily="2" charset="-78"/>
              </a:rPr>
              <a:t> است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تا زمان آماده شدن نتیجه آزمایشات ، اگر </a:t>
            </a:r>
            <a:r>
              <a:rPr lang="fa-IR" sz="3000" dirty="0" smtClean="0">
                <a:solidFill>
                  <a:schemeClr val="accent5">
                    <a:lumMod val="75000"/>
                  </a:schemeClr>
                </a:solidFill>
                <a:cs typeface="B Mitra" panose="00000400000000000000" pitchFamily="2" charset="-78"/>
              </a:rPr>
              <a:t>احتمال اختلال انعقادی وجود دارد درمان بالینی </a:t>
            </a:r>
            <a:r>
              <a:rPr lang="fa-IR" sz="3000" dirty="0" smtClean="0">
                <a:cs typeface="B Mitra" panose="00000400000000000000" pitchFamily="2" charset="-78"/>
              </a:rPr>
              <a:t>انجام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هنگام درمان خونریزی و تا زمان تحرک کامل بیمار ( </a:t>
            </a:r>
            <a:r>
              <a:rPr lang="en-US" sz="3000" dirty="0" smtClean="0">
                <a:cs typeface="B Mitra" panose="00000400000000000000" pitchFamily="2" charset="-78"/>
              </a:rPr>
              <a:t>Mobility</a:t>
            </a:r>
            <a:r>
              <a:rPr lang="fa-IR" sz="3000" dirty="0" smtClean="0">
                <a:cs typeface="B Mitra" panose="00000400000000000000" pitchFamily="2" charset="-78"/>
              </a:rPr>
              <a:t> ) ، استفاده از روش مکانیکی برای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پیشگیری از ترومبوآمبولی </a:t>
            </a:r>
            <a:r>
              <a:rPr lang="fa-IR" sz="3000" dirty="0" smtClean="0">
                <a:cs typeface="B Mitra" panose="00000400000000000000" pitchFamily="2" charset="-78"/>
              </a:rPr>
              <a:t>توصیه می شود ( ترجیحا </a:t>
            </a:r>
            <a:r>
              <a:rPr lang="en-US" sz="3000" dirty="0" smtClean="0">
                <a:cs typeface="B Mitra" panose="00000400000000000000" pitchFamily="2" charset="-78"/>
              </a:rPr>
              <a:t>Foot Pump</a:t>
            </a:r>
            <a:r>
              <a:rPr lang="fa-IR" sz="3000" dirty="0" smtClean="0">
                <a:cs typeface="B Mitra" panose="00000400000000000000" pitchFamily="2" charset="-78"/>
              </a:rPr>
              <a:t> یا </a:t>
            </a:r>
            <a:r>
              <a:rPr lang="en-US" sz="3000" dirty="0" smtClean="0">
                <a:cs typeface="B Mitra" panose="00000400000000000000" pitchFamily="2" charset="-78"/>
              </a:rPr>
              <a:t>Pneumatic Compression device</a:t>
            </a:r>
            <a:r>
              <a:rPr lang="fa-IR" sz="3000" dirty="0" smtClean="0">
                <a:cs typeface="B Mitra" panose="00000400000000000000" pitchFamily="2" charset="-78"/>
              </a:rPr>
              <a:t> 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به محض توقف خونریزی و تصحیح انعقادی و پایداری وضعیت بیمار ، پیشگیری از ترومبوآمبولی مطابق دستور عمل کشوری انجام شود</a:t>
            </a:r>
            <a:endParaRPr lang="fa-IR" sz="3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4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137" y="120499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B Titr" panose="00000700000000000000" pitchFamily="2" charset="-78"/>
              </a:rPr>
              <a:t>جدول شماره 1 – درمان خونریزی مامایی بطور خلاصه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285" y="642198"/>
            <a:ext cx="1090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cs typeface="B Mitra" pitchFamily="2" charset="-78"/>
              </a:rPr>
              <a:t>درمان خونریزی مامایی دارای چهار جزء است که همه مراحل باید همزمان انجام شوند . توضیحات مربوط به هر مرحله در ادامه ذکر شده است</a:t>
            </a:r>
            <a:endParaRPr lang="en-US" sz="1600" b="1" dirty="0">
              <a:cs typeface="B Mitr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" y="1101437"/>
            <a:ext cx="11525830" cy="727363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b="1" dirty="0" smtClean="0">
                <a:cs typeface="B Mitra" pitchFamily="2" charset="-78"/>
              </a:rPr>
              <a:t>ارتباط ( اعلام خطر و درخواست کمک )                      احیا                                    پایش و بررسی وضعیت                           کنترل خونریزی</a:t>
            </a:r>
          </a:p>
          <a:p>
            <a:r>
              <a:rPr lang="en-US" sz="1400" dirty="0">
                <a:cs typeface="B Mitra" pitchFamily="2" charset="-78"/>
              </a:rPr>
              <a:t> </a:t>
            </a:r>
            <a:r>
              <a:rPr lang="en-US" sz="1400" dirty="0" smtClean="0">
                <a:cs typeface="B Mitra" pitchFamily="2" charset="-78"/>
              </a:rPr>
              <a:t>      Management the bleeding                       Monitoring and Investigation                                   Resuscitation                                             Communication</a:t>
            </a:r>
            <a:endParaRPr lang="fa-IR" sz="1400" dirty="0"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71709" y="2358737"/>
            <a:ext cx="2679700" cy="423949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حضور افراد زیر بر بالین بیمار 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متخصص بیهوشی (ترجیحا با تجربه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متخصص زنان علاوه بر متخصص زنان مسئول بیمار ( ترجیحا با تجربه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کارشناس بیهوشی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مـامـا ( ترجیحا با تجربه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یک نفر مسئول ثبت گزارشات ( وقایع ، درخواستها ، مقدار مایعات و فراورده ها و داروهای تزریقی ، علائم حیاتی و ...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نکته : در خونریزی شدید یا مهلک اطلاع و مشاوره با متخصص بیهوشی مسئول بخش و متخصص زنان مسئول بخش هم ضروری است | اطلاع به مراکز و افراد زیر 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بانک خون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بخش </a:t>
            </a:r>
            <a:r>
              <a:rPr lang="en-US" sz="1400" dirty="0" smtClean="0">
                <a:cs typeface="B Mitra" pitchFamily="2" charset="-78"/>
              </a:rPr>
              <a:t>ICU</a:t>
            </a:r>
            <a:r>
              <a:rPr lang="fa-IR" sz="1400" dirty="0" smtClean="0">
                <a:cs typeface="B Mitra" pitchFamily="2" charset="-78"/>
              </a:rPr>
              <a:t> برای احتمال انتقال بیمار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هماتولوژیست ( یا متخصص داخلی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خدمه ( برای انتقال نمونه های خون و آوردن فراورده های مورد نیاز</a:t>
            </a:r>
          </a:p>
          <a:p>
            <a:pPr algn="r" rtl="1"/>
            <a:endParaRPr lang="fa-IR" sz="1400" dirty="0" smtClean="0">
              <a:cs typeface="B Mitr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7618" y="2358737"/>
            <a:ext cx="2679700" cy="423949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300" dirty="0" smtClean="0">
                <a:cs typeface="B Mitra" pitchFamily="2" charset="-78"/>
              </a:rPr>
              <a:t>هدف این مرحله عبارتست از ایجاد وضعیت همودینامیک پایدار و طبیعی شدن اندکس شوک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گرم نگه داشتن بیمار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اطمینان از باز بودن راه هوایی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ارزیابی متخصص بیهوشی از نظر نیاز به انتوباسیون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برقراری اکسیژن با ماسک معمولی صورت ( 15 – 10 لیتر در دقیقه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خواباندن بیمار در سطح صاف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گرفتن دو رگ مناسب ( آنژیوکت 16 یا ضخیم تر )</a:t>
            </a:r>
            <a:endParaRPr lang="en-US" sz="1300" dirty="0" smtClean="0">
              <a:cs typeface="B Mitra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کارگذاری </a:t>
            </a:r>
            <a:r>
              <a:rPr lang="en-US" sz="1300" dirty="0" smtClean="0">
                <a:cs typeface="B Mitra" pitchFamily="2" charset="-78"/>
              </a:rPr>
              <a:t>CV line</a:t>
            </a:r>
            <a:r>
              <a:rPr lang="fa-IR" sz="1300" dirty="0" smtClean="0">
                <a:cs typeface="B Mitra" pitchFamily="2" charset="-78"/>
              </a:rPr>
              <a:t> در صورت عدم دسترسی یا نامناسب بودن رگهای محیطی و طبق نظر متخصص بیهوشی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تعیین شدت و مرحله خونریزی ( مطابق جدول شماره 5 )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مایع درمانی و تزریق خون و فراورده ها ( طبق الگوریتم احیا و جدول شماره 2 )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300" dirty="0" smtClean="0">
                <a:cs typeface="B Mitra" pitchFamily="2" charset="-78"/>
              </a:rPr>
              <a:t>استفاده از داروی وازوپرسور با توجه به نظر متخصص بیهوشی قبل یا همزمان با مایع درمانی و تزریق خون و فراورده ها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86991" y="2358736"/>
            <a:ext cx="2679700" cy="423949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تهیه نمونه خون برای غربالگری آنتی بادی ( و یا کراس مچ ) </a:t>
            </a:r>
            <a:r>
              <a:rPr lang="en-US" sz="1400" dirty="0" smtClean="0">
                <a:cs typeface="B Mitra" pitchFamily="2" charset="-78"/>
              </a:rPr>
              <a:t>CBC, BG, Rh</a:t>
            </a:r>
            <a:r>
              <a:rPr lang="fa-IR" sz="1400" dirty="0" smtClean="0">
                <a:cs typeface="B Mitra" pitchFamily="2" charset="-78"/>
              </a:rPr>
              <a:t> ، پلاکت ، </a:t>
            </a:r>
            <a:r>
              <a:rPr lang="en-US" sz="1400" dirty="0" smtClean="0">
                <a:cs typeface="B Mitra" pitchFamily="2" charset="-78"/>
              </a:rPr>
              <a:t>PT</a:t>
            </a:r>
            <a:r>
              <a:rPr lang="fa-IR" sz="1400" dirty="0" smtClean="0">
                <a:cs typeface="B Mitra" pitchFamily="2" charset="-78"/>
              </a:rPr>
              <a:t> ، </a:t>
            </a:r>
            <a:r>
              <a:rPr lang="en-US" sz="1400" dirty="0" smtClean="0">
                <a:cs typeface="B Mitra" pitchFamily="2" charset="-78"/>
              </a:rPr>
              <a:t>PTT</a:t>
            </a:r>
            <a:r>
              <a:rPr lang="fa-IR" sz="1400" dirty="0" smtClean="0">
                <a:cs typeface="B Mitra" pitchFamily="2" charset="-78"/>
              </a:rPr>
              <a:t> ، فیبرینوژن ، </a:t>
            </a:r>
            <a:r>
              <a:rPr lang="en-US" sz="1400" dirty="0" smtClean="0">
                <a:cs typeface="B Mitra" pitchFamily="2" charset="-78"/>
              </a:rPr>
              <a:t>ABG</a:t>
            </a:r>
            <a:r>
              <a:rPr lang="fa-IR" sz="1400" dirty="0" smtClean="0">
                <a:cs typeface="B Mitra" pitchFamily="2" charset="-78"/>
              </a:rPr>
              <a:t> ، </a:t>
            </a:r>
            <a:r>
              <a:rPr lang="en-US" sz="1400" dirty="0" smtClean="0">
                <a:cs typeface="B Mitra" pitchFamily="2" charset="-78"/>
              </a:rPr>
              <a:t>INR</a:t>
            </a:r>
            <a:r>
              <a:rPr lang="fa-IR" sz="1400" dirty="0" smtClean="0">
                <a:cs typeface="B Mitra" pitchFamily="2" charset="-78"/>
              </a:rPr>
              <a:t> ، لاکتات ، تستهای کلیوی و کبدی پایه ( </a:t>
            </a:r>
            <a:r>
              <a:rPr lang="en-US" sz="1400" dirty="0" smtClean="0">
                <a:cs typeface="B Mitra" pitchFamily="2" charset="-78"/>
              </a:rPr>
              <a:t>Bun</a:t>
            </a:r>
            <a:r>
              <a:rPr lang="fa-IR" sz="1400" dirty="0" smtClean="0">
                <a:cs typeface="B Mitra" pitchFamily="2" charset="-78"/>
              </a:rPr>
              <a:t> ، </a:t>
            </a:r>
            <a:r>
              <a:rPr lang="en-US" sz="1400" dirty="0" smtClean="0">
                <a:cs typeface="B Mitra" pitchFamily="2" charset="-78"/>
              </a:rPr>
              <a:t>LDH</a:t>
            </a:r>
            <a:r>
              <a:rPr lang="fa-IR" sz="1400" dirty="0" smtClean="0">
                <a:cs typeface="B Mitra" pitchFamily="2" charset="-78"/>
              </a:rPr>
              <a:t> ، </a:t>
            </a:r>
            <a:r>
              <a:rPr lang="en-US" sz="1400" dirty="0" smtClean="0">
                <a:cs typeface="B Mitra" pitchFamily="2" charset="-78"/>
              </a:rPr>
              <a:t>Cr</a:t>
            </a:r>
            <a:r>
              <a:rPr lang="fa-IR" sz="1400" dirty="0" smtClean="0">
                <a:cs typeface="B Mitra" pitchFamily="2" charset="-78"/>
              </a:rPr>
              <a:t> ) و </a:t>
            </a:r>
            <a:r>
              <a:rPr lang="en-US" sz="1400" dirty="0" smtClean="0">
                <a:cs typeface="B Mitra" pitchFamily="2" charset="-78"/>
              </a:rPr>
              <a:t>K</a:t>
            </a:r>
            <a:r>
              <a:rPr lang="fa-IR" sz="1400" dirty="0" smtClean="0">
                <a:cs typeface="B Mitra" pitchFamily="2" charset="-78"/>
              </a:rPr>
              <a:t> ، </a:t>
            </a:r>
            <a:r>
              <a:rPr lang="en-US" sz="1400" dirty="0" smtClean="0">
                <a:cs typeface="B Mitra" pitchFamily="2" charset="-78"/>
              </a:rPr>
              <a:t>Ca</a:t>
            </a:r>
            <a:r>
              <a:rPr lang="fa-IR" sz="1400" dirty="0" smtClean="0">
                <a:cs typeface="B Mitra" pitchFamily="2" charset="-78"/>
              </a:rPr>
              <a:t> در موارد خونریزی شدید یا مهلک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ثبت نبض و فشارخون و اندکس شوک ثبت دمای بدن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فیکس کردن سوئد فولی و چک برون ده ادراری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ثبت مقدار مایعات ، خون و فراورده ها ، وضعیت هوشیاری</a:t>
            </a:r>
          </a:p>
          <a:p>
            <a:pPr algn="r" rtl="1"/>
            <a:r>
              <a:rPr lang="fa-IR" sz="1400" dirty="0" smtClean="0">
                <a:cs typeface="B Mitra" pitchFamily="2" charset="-78"/>
              </a:rPr>
              <a:t>نکته : در خونریزی شدید یا مهلک و طبق تشخیص متخصص بیهوشی ، اقدامات زیر هم انجام شود :</a:t>
            </a:r>
          </a:p>
          <a:p>
            <a:pPr algn="r" rtl="1"/>
            <a:r>
              <a:rPr lang="fa-IR" sz="1400" dirty="0" smtClean="0">
                <a:cs typeface="B Mitra" pitchFamily="2" charset="-78"/>
              </a:rPr>
              <a:t>انتقال بیمار به </a:t>
            </a:r>
            <a:r>
              <a:rPr lang="en-US" sz="1400" dirty="0" smtClean="0">
                <a:cs typeface="B Mitra" pitchFamily="2" charset="-78"/>
              </a:rPr>
              <a:t>ICU</a:t>
            </a:r>
            <a:r>
              <a:rPr lang="fa-IR" sz="1400" dirty="0" smtClean="0">
                <a:cs typeface="B Mitra" pitchFamily="2" charset="-78"/>
              </a:rPr>
              <a:t> پس از کنترل خونریزی – اندازه گیری اشباع اکسیژن میکس ورید مرکزی – اکوکاردیوگرافی – کاپنوگرافی – سمع ریه</a:t>
            </a:r>
          </a:p>
          <a:p>
            <a:pPr rtl="1"/>
            <a:r>
              <a:rPr lang="en-US" sz="1200" dirty="0" smtClean="0">
                <a:cs typeface="B Mitra" pitchFamily="2" charset="-78"/>
              </a:rPr>
              <a:t>Invasive blood pressure monitoring</a:t>
            </a:r>
            <a:endParaRPr lang="fa-IR" sz="1200" dirty="0"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" y="2358736"/>
            <a:ext cx="2679700" cy="423949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400" dirty="0" smtClean="0">
                <a:cs typeface="B Mitra" pitchFamily="2" charset="-78"/>
              </a:rPr>
              <a:t>تشخیص علت خونریزی :</a:t>
            </a:r>
          </a:p>
          <a:p>
            <a:pPr algn="r" rtl="1"/>
            <a:r>
              <a:rPr lang="fa-IR" sz="1400" u="sng" dirty="0" smtClean="0">
                <a:cs typeface="B Mitra" pitchFamily="2" charset="-78"/>
              </a:rPr>
              <a:t>بارداری 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سقط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دکلمان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جفت سرراهی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چسبندگی جفت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رگ سرراهی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ضایعات دستگاه تناسلی</a:t>
            </a:r>
          </a:p>
          <a:p>
            <a:pPr algn="r" rtl="1"/>
            <a:endParaRPr lang="fa-IR" sz="1400" dirty="0">
              <a:cs typeface="B Mitra" pitchFamily="2" charset="-78"/>
            </a:endParaRPr>
          </a:p>
          <a:p>
            <a:pPr algn="r" rtl="1"/>
            <a:r>
              <a:rPr lang="fa-IR" sz="1400" u="sng" dirty="0" smtClean="0">
                <a:cs typeface="B Mitra" pitchFamily="2" charset="-78"/>
              </a:rPr>
              <a:t>پس از زایمان 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آتونی ( </a:t>
            </a:r>
            <a:r>
              <a:rPr lang="en-US" sz="1400" dirty="0" smtClean="0">
                <a:cs typeface="B Mitra" pitchFamily="2" charset="-78"/>
              </a:rPr>
              <a:t>tone</a:t>
            </a:r>
            <a:r>
              <a:rPr lang="fa-IR" sz="1400" dirty="0" smtClean="0">
                <a:cs typeface="B Mitra" pitchFamily="2" charset="-78"/>
              </a:rPr>
              <a:t>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احتباس جفت ( </a:t>
            </a:r>
            <a:r>
              <a:rPr lang="en-US" sz="1400" dirty="0" smtClean="0">
                <a:cs typeface="B Mitra" pitchFamily="2" charset="-78"/>
              </a:rPr>
              <a:t>tissue</a:t>
            </a:r>
            <a:r>
              <a:rPr lang="fa-IR" sz="1400" dirty="0" smtClean="0">
                <a:cs typeface="B Mitra" pitchFamily="2" charset="-78"/>
              </a:rPr>
              <a:t>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آسیب دستگاه تناسلی ( </a:t>
            </a:r>
            <a:r>
              <a:rPr lang="en-US" sz="1400" dirty="0" smtClean="0">
                <a:cs typeface="B Mitra" pitchFamily="2" charset="-78"/>
              </a:rPr>
              <a:t>trauma</a:t>
            </a:r>
            <a:r>
              <a:rPr lang="fa-IR" sz="1400" dirty="0" smtClean="0">
                <a:cs typeface="B Mitra" pitchFamily="2" charset="-78"/>
              </a:rPr>
              <a:t> 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dirty="0" smtClean="0">
                <a:cs typeface="B Mitra" pitchFamily="2" charset="-78"/>
              </a:rPr>
              <a:t>اختلال انعقادی ( </a:t>
            </a:r>
            <a:r>
              <a:rPr lang="en-US" sz="1400" dirty="0" smtClean="0">
                <a:cs typeface="B Mitra" pitchFamily="2" charset="-78"/>
              </a:rPr>
              <a:t>thrombin</a:t>
            </a:r>
            <a:r>
              <a:rPr lang="fa-IR" sz="1400" dirty="0" smtClean="0">
                <a:cs typeface="B Mitra" pitchFamily="2" charset="-78"/>
              </a:rPr>
              <a:t> )</a:t>
            </a:r>
          </a:p>
          <a:p>
            <a:pPr algn="r" rtl="1"/>
            <a:endParaRPr lang="fa-IR" sz="1400" dirty="0">
              <a:cs typeface="B Mitra" pitchFamily="2" charset="-78"/>
            </a:endParaRPr>
          </a:p>
          <a:p>
            <a:pPr algn="r" rtl="1"/>
            <a:r>
              <a:rPr lang="fa-IR" sz="1400" dirty="0" smtClean="0">
                <a:cs typeface="B Mitra" pitchFamily="2" charset="-78"/>
              </a:rPr>
              <a:t>اقدام :</a:t>
            </a:r>
          </a:p>
          <a:p>
            <a:pPr algn="r" rtl="1"/>
            <a:r>
              <a:rPr lang="fa-IR" sz="1400" dirty="0" smtClean="0">
                <a:cs typeface="B Mitra" pitchFamily="2" charset="-78"/>
              </a:rPr>
              <a:t>مطابق با دستور عمل کشوری ارائه خدمات مامایی و زایمان ( ضمیمه های شماره 4 و 5 )</a:t>
            </a:r>
            <a:endParaRPr lang="fa-IR" sz="1400" dirty="0">
              <a:cs typeface="B Mitra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75509" y="1910409"/>
            <a:ext cx="332509" cy="36368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Down Arrow 11"/>
          <p:cNvSpPr/>
          <p:nvPr/>
        </p:nvSpPr>
        <p:spPr>
          <a:xfrm>
            <a:off x="4460586" y="1910409"/>
            <a:ext cx="332509" cy="36368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7401213" y="1910409"/>
            <a:ext cx="332509" cy="36368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Down Arrow 13"/>
          <p:cNvSpPr/>
          <p:nvPr/>
        </p:nvSpPr>
        <p:spPr>
          <a:xfrm>
            <a:off x="10345304" y="1910409"/>
            <a:ext cx="332509" cy="36368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35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 animBg="1"/>
      <p:bldP spid="8" grpId="0" animBg="1"/>
      <p:bldP spid="9" grpId="0" animBg="1"/>
      <p:bldP spid="10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ارتباط ( اعلام خطر و درخواست کمک )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1860204"/>
            <a:ext cx="1112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برای تمام مادران پرخطر که احتمال خونریزی یا تغییر وضعیت همودینامیک در آنها وجود دارد ، پیش بینی های لازم برای کاهش خطر خونریزی و درمان انجام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ترجیحا در تمام موارد خونریزی و به خصوص خونریزی شدید یا مهلک ، ارشد ترین مسئول فنی حاضر در بیمارستان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( رئیس بیمارستان ، سوپروایزر شیفت ، ... ) </a:t>
            </a:r>
            <a:r>
              <a:rPr lang="fa-IR" sz="3000" dirty="0" smtClean="0">
                <a:cs typeface="B Mitra" panose="00000400000000000000" pitchFamily="2" charset="-78"/>
              </a:rPr>
              <a:t>باید سریعا مطلع شده و کلیه اعضای تیم را بر بالین بیمار فراخوانی نماید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هنگام پیشگیری یا درمان خونریزی ، وظایف هریک از اعضا باید بطور مشخص تعیین و به آنان اعلام شود .  </a:t>
            </a:r>
            <a:endParaRPr lang="fa-IR" sz="30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692" y="455146"/>
            <a:ext cx="230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Communication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6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ارتباط ( اعلام خطر و درخواست کمک )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1860204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هنگام ثبت گزارشات و درخواست دارو یا فراورده ها از عبارت کلی و نامفهوم استفاده نشود . بلکه باید از لغتها و عبارتهای استاندارد و مشخص استفاده شود مثلاً : « خونریزی ادامه دارد » یا « الان نیاز به خون سازگار یا گروه خون اختصاصی وجود دارد »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یکی از اصول اساسی و سرنوشت ساز در درمان خونریزی مامایی،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انجام کار تیمی و هماهنگ است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 فقدان کار تیمی و مسئولانه بعنوان یکی از مهمترین علل شکست در درمان خونریزی مامایی شناخته شده است</a:t>
            </a:r>
          </a:p>
          <a:p>
            <a:pPr algn="r" rtl="1"/>
            <a:endParaRPr lang="fa-IR" sz="3000" b="1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692" y="455146"/>
            <a:ext cx="230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Communication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58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B Titr" panose="00000700000000000000" pitchFamily="2" charset="-78"/>
              </a:rPr>
              <a:t>تعاریف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1548868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خونریزی پس از زایمان ( </a:t>
            </a:r>
            <a:r>
              <a:rPr lang="en-US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Post partum hemorrhage</a:t>
            </a:r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230" y="2079540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خونریزی بیشتر از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500</a:t>
            </a:r>
            <a:r>
              <a:rPr lang="fa-IR" sz="3000" dirty="0" smtClean="0">
                <a:cs typeface="B Mitra" panose="00000400000000000000" pitchFamily="2" charset="-78"/>
              </a:rPr>
              <a:t> میلی لیتر در زایمان طبیعی و بیش از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1000</a:t>
            </a:r>
            <a:r>
              <a:rPr lang="fa-IR" sz="3000" dirty="0" smtClean="0">
                <a:cs typeface="B Mitra" panose="00000400000000000000" pitchFamily="2" charset="-78"/>
              </a:rPr>
              <a:t> میلی لیتر در سزارین بعنوان خونریزی پس از زایمان تعریف می شود و معمولاً در 24 ساعت اول اتفاق می افتند اما از 24 ساعت تا12 روز پس از زایمان هم می تواند رخ دهد  </a:t>
            </a:r>
            <a:endParaRPr lang="en-US" sz="3000" dirty="0"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230" y="4043984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خونریزی شدید ( </a:t>
            </a:r>
            <a:r>
              <a:rPr lang="en-US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Massive hemorrhage</a:t>
            </a:r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" y="4574656"/>
            <a:ext cx="1112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تعاریف زیر ذکر شده است :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 خونریزی به اندازه بیشتر از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یک حجم خون در گردش طی 24 ساعت </a:t>
            </a:r>
            <a:r>
              <a:rPr lang="fa-IR" sz="2800" dirty="0" smtClean="0">
                <a:cs typeface="B Mitra" panose="00000400000000000000" pitchFamily="2" charset="-78"/>
              </a:rPr>
              <a:t>،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 خونریزی به اندازه بیشتر از </a:t>
            </a:r>
            <a:r>
              <a:rPr lang="fa-IR" sz="2800" dirty="0" smtClean="0">
                <a:solidFill>
                  <a:srgbClr val="7030A0"/>
                </a:solidFill>
                <a:cs typeface="B Mitra" panose="00000400000000000000" pitchFamily="2" charset="-78"/>
              </a:rPr>
              <a:t>50 درصد حجم خون در گردش طی 3 ساعت </a:t>
            </a:r>
            <a:r>
              <a:rPr lang="fa-IR" sz="2800" dirty="0" smtClean="0">
                <a:cs typeface="B Mitra" panose="00000400000000000000" pitchFamily="2" charset="-78"/>
              </a:rPr>
              <a:t>، 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خونریزی به اندازه بیشتر از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150 میلی لیتر در دقیقه</a:t>
            </a:r>
            <a:endParaRPr lang="en-US" sz="2800" dirty="0">
              <a:solidFill>
                <a:srgbClr val="AF2194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7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احیا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936" y="1618018"/>
            <a:ext cx="1112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ابتدا </a:t>
            </a:r>
            <a:r>
              <a:rPr lang="fa-IR" sz="3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شدت و مرحله خونریزی </a:t>
            </a:r>
            <a:r>
              <a:rPr lang="fa-IR" sz="3000" dirty="0" smtClean="0">
                <a:cs typeface="B Mitra" panose="00000400000000000000" pitchFamily="2" charset="-78"/>
              </a:rPr>
              <a:t>مطابق جدول شماره 5 تعیین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 صورتی که نتایج آزمایشگاهی آماده نیستند ، تزریق مایعات و خون و فراورده ها به شرح زیر انجام شود ( که بطور خلاصه در الگوریتم احیا نوشته شده ) اما با توجه به </a:t>
            </a:r>
            <a:r>
              <a:rPr lang="fa-IR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وضعیت بالینی </a:t>
            </a:r>
            <a:r>
              <a:rPr lang="fa-IR" sz="3000" dirty="0" smtClean="0">
                <a:cs typeface="B Mitra" panose="00000400000000000000" pitchFamily="2" charset="-78"/>
              </a:rPr>
              <a:t>هر بیمار می توان در مورد مقدار مایعات و فراورده های تزریقی یا سایر مراقبتها تصمیم گیری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cs typeface="B Mitra" panose="00000400000000000000" pitchFamily="2" charset="-78"/>
              </a:rPr>
              <a:t>در خونریزی </a:t>
            </a:r>
            <a:r>
              <a:rPr lang="fa-IR" sz="3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خفیف و یا متوسط </a:t>
            </a:r>
            <a:r>
              <a:rPr lang="fa-IR" sz="3000" dirty="0" smtClean="0">
                <a:cs typeface="B Mitra" panose="00000400000000000000" pitchFamily="2" charset="-78"/>
              </a:rPr>
              <a:t>: تزریق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حداکثر 3 لیتر کریستالویید </a:t>
            </a:r>
            <a:r>
              <a:rPr lang="fa-IR" sz="3000" dirty="0" smtClean="0">
                <a:cs typeface="B Mitra" panose="00000400000000000000" pitchFamily="2" charset="-78"/>
              </a:rPr>
              <a:t>، بررسی وضعیت همودینامیک و تعیین اندکس شوک .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cs typeface="B Mitra" panose="00000400000000000000" pitchFamily="2" charset="-78"/>
              </a:rPr>
              <a:t>درصورتیکه علت اصلی خونریزی کنترل و متوقف شود ، درزنان سالم ( بدون آنمی و بیماری قلبی و ... ) ، خونریزی تا 1500 میلی لیتر معمولاً با تزریق کریستالویید درمان می شود  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cs typeface="B Mitra" panose="00000400000000000000" pitchFamily="2" charset="-78"/>
              </a:rPr>
              <a:t> اگر اندکس شوک و وضعیت همودینامیک بهتر نشد ، احیا با 2 واحد پکسل و ادامه آن طبق خونریزی شدید و یا مهلک انجام شود</a:t>
            </a:r>
            <a:endParaRPr lang="fa-IR" sz="30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793" y="455146"/>
            <a:ext cx="18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Resuscitation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8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احیا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852194"/>
            <a:ext cx="1112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solidFill>
                  <a:srgbClr val="7030A0"/>
                </a:solidFill>
                <a:cs typeface="B Mitra" panose="00000400000000000000" pitchFamily="2" charset="-78"/>
              </a:rPr>
              <a:t>در خونریزی شدید و یا مهلک </a:t>
            </a:r>
            <a:r>
              <a:rPr lang="fa-IR" sz="3000" dirty="0" smtClean="0">
                <a:cs typeface="B Mitra" panose="00000400000000000000" pitchFamily="2" charset="-78"/>
              </a:rPr>
              <a:t>: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cs typeface="B Mitra" panose="00000400000000000000" pitchFamily="2" charset="-78"/>
              </a:rPr>
              <a:t>تزریق </a:t>
            </a:r>
            <a:r>
              <a:rPr lang="fa-IR" sz="3000" dirty="0" smtClean="0">
                <a:solidFill>
                  <a:srgbClr val="C00000"/>
                </a:solidFill>
                <a:cs typeface="B Mitra" panose="00000400000000000000" pitchFamily="2" charset="-78"/>
              </a:rPr>
              <a:t>2 واحد پکسل </a:t>
            </a:r>
            <a:r>
              <a:rPr lang="fa-IR" sz="3000" dirty="0" smtClean="0">
                <a:cs typeface="B Mitra" panose="00000400000000000000" pitchFamily="2" charset="-78"/>
              </a:rPr>
              <a:t>و ادامه احیا با خون و فراورده ها به نسبت </a:t>
            </a:r>
            <a:r>
              <a:rPr lang="fa-IR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1 : 1 : 1 ( پکسل : پلاکت : </a:t>
            </a:r>
            <a:r>
              <a:rPr lang="en-US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FFP</a:t>
            </a:r>
            <a:r>
              <a:rPr lang="fa-IR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 )</a:t>
            </a:r>
            <a:r>
              <a:rPr lang="fa-IR" sz="3000" dirty="0" smtClean="0">
                <a:cs typeface="B Mitra" panose="00000400000000000000" pitchFamily="2" charset="-78"/>
              </a:rPr>
              <a:t> به سرعت آغاز شود . تا آماده شدن خون و فراورده ها می توان با تزریق کریستالویید احیای بیمار را آغاز نمود . تصمیم گیری برای ادامه تجویز خون و فراورده ها تا پایدار شدن وضعیت با توجه به شرایط و قضاوت بالینی هر بیمار انجام می شود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3000" dirty="0" smtClean="0">
                <a:cs typeface="B Mitra" panose="00000400000000000000" pitchFamily="2" charset="-78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درصورتی که نتایج آزمایشگاهی آماده هستند ، تزریق خون و فراورده ها طبق شماره 2 انجام شود </a:t>
            </a: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793" y="455146"/>
            <a:ext cx="18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Resuscitation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99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احیا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428451"/>
            <a:ext cx="1112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استفاده از محلولهای کلویید برای احیا بطور کامل حذف نشده ولی بسیار محدود است. اگر بیمار علائم بالینی شوک دارد ولی دسترسی به رگ مناسب و به تعداد کافی وجود ندارد برای جبران حجم از دست رفته ،  می توان از محلول کلویید استفاده نمود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تزریق زیاد کریستالویید ( نسبت کریستالویید به پک سل </a:t>
            </a:r>
            <a:r>
              <a:rPr lang="fa-IR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بیشتر از 1.5 به 1</a:t>
            </a:r>
            <a:r>
              <a:rPr lang="fa-IR" sz="3000" dirty="0" smtClean="0">
                <a:cs typeface="B Mitra" panose="00000400000000000000" pitchFamily="2" charset="-78"/>
              </a:rPr>
              <a:t> ) در بیماران با خونریزی شدید با پیش آگهی بدی همراه است و باید از آن اجتناب شود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 طی احیا باید از موارد زیر اجتناب شود و در صورت نیاز درمان انجام شود 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 </a:t>
            </a:r>
            <a:r>
              <a:rPr lang="fa-IR" sz="3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هیپوترمی ، اسیدوز ، هیپوکلسمی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793" y="455146"/>
            <a:ext cx="18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Resuscitation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احیا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182255"/>
            <a:ext cx="110120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محلولهای حاوی دکستروز شامل محلول قندی 5 درصد و یا نرمال سالین در محلول قندی 5 درصد هیچ نقشی در درمان خونریزیهای مامایی ندارند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اگر بیش از 3 واحد </a:t>
            </a:r>
            <a:r>
              <a:rPr lang="fa-IR" sz="3000" dirty="0" smtClean="0">
                <a:cs typeface="B Mitra" panose="00000400000000000000" pitchFamily="2" charset="-78"/>
              </a:rPr>
              <a:t>خون تزریق می شود باید از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دستگاه گرم کننده خون </a:t>
            </a:r>
            <a:r>
              <a:rPr lang="fa-IR" sz="3000" dirty="0" smtClean="0">
                <a:cs typeface="B Mitra" panose="00000400000000000000" pitchFamily="2" charset="-78"/>
              </a:rPr>
              <a:t>استفاده شود . تزریق سریع واحد های خون ممکن است دمای مرکزی را بطور ناگهانی کاهش داده و منجر به آریتمی قلبی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0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به دلیل اینکه پکسل </a:t>
            </a:r>
            <a:r>
              <a:rPr lang="en-US" sz="3000" dirty="0" smtClean="0">
                <a:cs typeface="B Mitra" panose="00000400000000000000" pitchFamily="2" charset="-78"/>
              </a:rPr>
              <a:t>PRBCs</a:t>
            </a:r>
            <a:r>
              <a:rPr lang="fa-IR" sz="3000" dirty="0" smtClean="0">
                <a:cs typeface="B Mitra" panose="00000400000000000000" pitchFamily="2" charset="-78"/>
              </a:rPr>
              <a:t> بسیار غلیظ است ، سرعت انفوزیون را کم می کند . این مشکل با اضافه کردن 100 میلی لیتر نرمال سالین به هریک واحد پکسل برطرف می شود 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برای این منظور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رینگر لاکتات استفاده نشود </a:t>
            </a:r>
            <a:r>
              <a:rPr lang="fa-IR" sz="3000" dirty="0" smtClean="0">
                <a:cs typeface="B Mitra" panose="00000400000000000000" pitchFamily="2" charset="-78"/>
              </a:rPr>
              <a:t>زیرا کلسیم موجود در این محلول ممکن است باعث ایجاد لخته شود 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 از مایعات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حاوی قند </a:t>
            </a:r>
            <a:r>
              <a:rPr lang="fa-IR" sz="3000" dirty="0" smtClean="0">
                <a:cs typeface="B Mitra" panose="00000400000000000000" pitchFamily="2" charset="-78"/>
              </a:rPr>
              <a:t>نیز ، بدلیل همولیز گلبولهای قرمز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استفاده نگردد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793" y="455146"/>
            <a:ext cx="18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Resuscitation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6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توضیحات در مورد احیا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997839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درصورت نیاز به تزریق همزمان سرم رینگر لاکتات و خون ، باید از دو رگ جداگانه برای تزریق استفاده شود زیرا خطر تشکیل لخته وجود دارد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درصورت عدم دسترسی یا نامناسب بودن رگهای محیطی ، طبق نظر متخصص بیهوشی </a:t>
            </a:r>
            <a:r>
              <a:rPr lang="en-US" sz="3000" dirty="0" smtClean="0">
                <a:cs typeface="B Mitra" panose="00000400000000000000" pitchFamily="2" charset="-78"/>
              </a:rPr>
              <a:t>CV line</a:t>
            </a:r>
            <a:r>
              <a:rPr lang="fa-IR" sz="3000" dirty="0" smtClean="0">
                <a:cs typeface="B Mitra" panose="00000400000000000000" pitchFamily="2" charset="-78"/>
              </a:rPr>
              <a:t> کارگذاری شود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dirty="0" smtClean="0">
                <a:cs typeface="B Mitra" panose="00000400000000000000" pitchFamily="2" charset="-78"/>
              </a:rPr>
              <a:t>برای فراورده های غیر خونی ، از فیلترهای مخصوص خون استفاده نشود زیرا سرعت تزریق را کم می کند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793" y="455146"/>
            <a:ext cx="18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Resuscitation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4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B Titr" panose="00000700000000000000" pitchFamily="2" charset="-78"/>
              </a:rPr>
              <a:t>الگوریتم احیا در خونریزی مامایی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2570" y="970530"/>
            <a:ext cx="242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Titr" panose="00000700000000000000" pitchFamily="2" charset="-78"/>
              </a:rPr>
              <a:t>Resuscitation flow chart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6556" y="103284"/>
            <a:ext cx="1325259" cy="778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تعیین شدت و مرحله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خونریزی با توجه به جدول شماره 5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313" y="1045779"/>
            <a:ext cx="2884243" cy="8436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خونریزی شدید یا مهلک یا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خونریزی خفیف یا متوسط ولی مداوم یا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وجود علائم بالینی شوک ، حتی بدون خونریزی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0662" y="1045780"/>
            <a:ext cx="1942932" cy="4773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خونریزی خفیف یا متوسط و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عدم وجود علائم بالینی شوک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312" y="2135685"/>
            <a:ext cx="2884243" cy="19432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250" dirty="0" smtClean="0">
                <a:cs typeface="B Mitra" panose="00000400000000000000" pitchFamily="2" charset="-78"/>
              </a:rPr>
              <a:t>درخواست خون و فراورده ها :</a:t>
            </a:r>
          </a:p>
          <a:p>
            <a:pPr algn="r" rtl="1"/>
            <a:r>
              <a:rPr lang="fa-IR" sz="1250" dirty="0" smtClean="0">
                <a:cs typeface="B Mitra" panose="00000400000000000000" pitchFamily="2" charset="-78"/>
              </a:rPr>
              <a:t>پکسل ، پلاکت ، </a:t>
            </a:r>
            <a:r>
              <a:rPr lang="en-US" sz="1250" dirty="0" smtClean="0">
                <a:cs typeface="B Mitra" panose="00000400000000000000" pitchFamily="2" charset="-78"/>
              </a:rPr>
              <a:t>FFP</a:t>
            </a:r>
            <a:r>
              <a:rPr lang="fa-IR" sz="1250" dirty="0" smtClean="0">
                <a:cs typeface="B Mitra" panose="00000400000000000000" pitchFamily="2" charset="-78"/>
              </a:rPr>
              <a:t> به نسبت 1 : 1 : 1</a:t>
            </a:r>
          </a:p>
          <a:p>
            <a:pPr algn="r" rtl="1"/>
            <a:r>
              <a:rPr lang="fa-IR" sz="1250" dirty="0" smtClean="0">
                <a:cs typeface="B Mitra" panose="00000400000000000000" pitchFamily="2" charset="-78"/>
              </a:rPr>
              <a:t>اگر غلظت فیبرینوژن کمتر از 200 میلیگرم در دسی لیتر است ، 10 واحد کرایو یا ، 3-4 ویال فیبرینوژن بصورت وریدی تزریق شود</a:t>
            </a:r>
          </a:p>
          <a:p>
            <a:pPr algn="r" rtl="1"/>
            <a:r>
              <a:rPr lang="fa-IR" sz="1250" dirty="0" smtClean="0">
                <a:cs typeface="B Mitra" panose="00000400000000000000" pitchFamily="2" charset="-78"/>
              </a:rPr>
              <a:t>استفاده از داروی وازوپرسور باتوجه به نظر متخصص بیهوشی قبل یا همزمان با مایع درمانی و تزریق خون و فراورده ها </a:t>
            </a:r>
          </a:p>
          <a:p>
            <a:pPr algn="r" rtl="1"/>
            <a:r>
              <a:rPr lang="fa-IR" sz="1250" dirty="0" smtClean="0">
                <a:cs typeface="B Mitra" panose="00000400000000000000" pitchFamily="2" charset="-78"/>
              </a:rPr>
              <a:t>نکته : تارسیدن خون و فراورده ها می توان با تزریق کریستالویید احیای بیمار را آغاز نمود (حداکثر تا 3 لیتر)</a:t>
            </a:r>
            <a:endParaRPr lang="fa-IR" sz="1250" dirty="0">
              <a:cs typeface="B Mitra" panose="00000400000000000000" pitchFamily="2" charset="-78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92311" y="4336279"/>
            <a:ext cx="2884243" cy="106555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وضعیت همودینامیک پایدار و اندکس شوک طبیعی ؟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662" y="1713446"/>
            <a:ext cx="1942932" cy="4773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تزریق کریستالویید حداکثر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تا 3 لیتر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801815" y="2397302"/>
            <a:ext cx="1931779" cy="106555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وضعیت همودینامیک پایدار و اندکس طبیعی ؟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0662" y="3691659"/>
            <a:ext cx="1942932" cy="4773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درخواست و تزریق 2 واحد پکسل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790662" y="4459684"/>
            <a:ext cx="1942931" cy="106555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وضعیت همودینامیک پایدار و اندکس طبیعتی ؟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311" y="5691760"/>
            <a:ext cx="2884243" cy="10770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تکرار درخواست خون و فراورده ها</a:t>
            </a:r>
          </a:p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تزریق خون و فراورده ها تا پایدار شدن وضعیت همودینامیک و طبیعی شدن اندکس شوک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05538" y="5888682"/>
            <a:ext cx="1928055" cy="71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Mitra" panose="00000400000000000000" pitchFamily="2" charset="-78"/>
              </a:rPr>
              <a:t>ادامه مراقبتها</a:t>
            </a:r>
            <a:endParaRPr lang="fa-IR" sz="1400" dirty="0">
              <a:cs typeface="B Mitra" panose="00000400000000000000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790662" y="431170"/>
            <a:ext cx="1186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79576" y="431170"/>
            <a:ext cx="0" cy="61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17629" y="431170"/>
            <a:ext cx="105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17629" y="431170"/>
            <a:ext cx="0" cy="61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21580" y="1889459"/>
            <a:ext cx="0" cy="2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35239" y="4079802"/>
            <a:ext cx="0" cy="2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38488" y="5424134"/>
            <a:ext cx="0" cy="2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89532" y="1523134"/>
            <a:ext cx="0" cy="190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76900" y="2201951"/>
            <a:ext cx="0" cy="19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6900" y="3462855"/>
            <a:ext cx="0" cy="22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76900" y="4191315"/>
            <a:ext cx="0" cy="2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65749" y="5575550"/>
            <a:ext cx="0" cy="2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476554" y="3001071"/>
            <a:ext cx="880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57497" y="3012222"/>
            <a:ext cx="0" cy="198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1"/>
          </p:cNvCxnSpPr>
          <p:nvPr/>
        </p:nvCxnSpPr>
        <p:spPr>
          <a:xfrm flipH="1">
            <a:off x="4357497" y="4992461"/>
            <a:ext cx="433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19243" y="4869056"/>
            <a:ext cx="0" cy="138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</p:cNvCxnSpPr>
          <p:nvPr/>
        </p:nvCxnSpPr>
        <p:spPr>
          <a:xfrm>
            <a:off x="3476554" y="4869056"/>
            <a:ext cx="542689" cy="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019243" y="6255835"/>
            <a:ext cx="771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76282" y="2938123"/>
            <a:ext cx="0" cy="331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33593" y="2936423"/>
            <a:ext cx="542689" cy="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768137" y="6242360"/>
            <a:ext cx="508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89370" y="2631739"/>
            <a:ext cx="3946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بله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65628" y="464603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خیر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2011" y="336822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خیر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80304" y="5535145"/>
            <a:ext cx="3946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بله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83016" y="4350554"/>
            <a:ext cx="3946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بله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03969" y="532287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خیر</a:t>
            </a:r>
            <a:endParaRPr lang="fa-IR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4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816" y="87305"/>
            <a:ext cx="1154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Titr" panose="00000700000000000000" pitchFamily="2" charset="-78"/>
              </a:rPr>
              <a:t>جدول شماره2-تصمیم گیری برای تزریق خون و فراورده ها پس از تزریق کریستالویید ( اگر نتایج آزمایشگاهی آماده هستند )</a:t>
            </a:r>
            <a:endParaRPr lang="en-US" sz="2000" dirty="0"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33548"/>
              </p:ext>
            </p:extLst>
          </p:nvPr>
        </p:nvGraphicFramePr>
        <p:xfrm>
          <a:off x="256477" y="515726"/>
          <a:ext cx="11664178" cy="626421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25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5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نوع فراورده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آزمایش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شرایط و مقدار تزریق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نکات مهم و یا موارد منع مصرف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243"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کریستالویید ایزوتونیک ( ترجیحا رینگر لاکتات )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در خونریزی خفیف یا متوسط : حداکثر تا 3 لیتر ( نسبت خونریزی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به کریستالویید 1 به 3 باشد )</a:t>
                      </a:r>
                    </a:p>
                    <a:p>
                      <a:pPr algn="r" rtl="1"/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در خونریزی شدید یا مهلک : مطابق الگوریتم احیا باید از خون و فراورده ها استفاده نمود اما تا رسیدن خون و فراورده ها و برای پیشگیری از افت فشارخون می توان احیای بیمار را با کریستالویید حداکثر تا 3 لیتر آغاز نمود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rtl="1"/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22"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PRBCs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err="1" smtClean="0">
                          <a:cs typeface="B Mitra" panose="00000400000000000000" pitchFamily="2" charset="-78"/>
                        </a:rPr>
                        <a:t>Hb</a:t>
                      </a:r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 , </a:t>
                      </a:r>
                      <a:r>
                        <a:rPr lang="en-US" sz="1300" b="1" dirty="0" err="1" smtClean="0">
                          <a:cs typeface="B Mitra" panose="00000400000000000000" pitchFamily="2" charset="-78"/>
                        </a:rPr>
                        <a:t>Hct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در موارد خونریزی شدید یا مهلک با توجه به قضاوت بالینی ( بدون توجه به سطح هموگلوبین )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در خونریزی خفیف یا متوسط باید با توجه به سطح هموگلوبین ( کمتر از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8 ) اقدام به تزریق خون نمود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در موارد زیر با توجه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به شرایط بیمار باید زودتر اقدام به تزریق خون شود : بیماریهای قلبی ریوی ، نورولوژیک ، سپسیس ، سرطانها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602"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پلاکت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Platelet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پلاکت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باید بالای 50000 حفظ شود .</a:t>
                      </a:r>
                    </a:p>
                    <a:p>
                      <a:pPr algn="r" rtl="1"/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بنابراین وقتی پلاکت به کمتر از 75000 رسید ، ( 10-5 واحد ) پلاکت تزریق شود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کنترااندیکاسیونهای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تزریق پلاکت عبارتند از :</a:t>
                      </a:r>
                    </a:p>
                    <a:p>
                      <a:pPr algn="r" rtl="1"/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HUS</a:t>
                      </a:r>
                    </a:p>
                    <a:p>
                      <a:pPr algn="r" rtl="1"/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TTP</a:t>
                      </a:r>
                    </a:p>
                    <a:p>
                      <a:pPr algn="r" rtl="1"/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DIC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( پس از شروع درمان و در صورتی که پلاکت کمتر از 50000 است ، باید تزریق شود )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16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FFP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PT , PTT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اگر نتایج </a:t>
                      </a:r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PT/</a:t>
                      </a:r>
                      <a:r>
                        <a:rPr lang="en-US" sz="1300" b="1" dirty="0" err="1" smtClean="0">
                          <a:cs typeface="B Mitra" panose="00000400000000000000" pitchFamily="2" charset="-78"/>
                        </a:rPr>
                        <a:t>aPTT</a:t>
                      </a:r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 طولانی ( بیشتر از 1.5 برابر طبیعی ) و خونریزی مداوم است حدود 4 واحد </a:t>
                      </a:r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FFP</a:t>
                      </a:r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 تزریق شود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در بیماران با دکلمان ، آمبولی مایع آمنیوتیک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یا خونریزی طولانی </a:t>
                      </a:r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FFP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باید زودتر شروع شود . زیرا احتمال اختلال هموستاز بیشتر است .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7">
                <a:tc vMerge="1"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دوز موثر </a:t>
                      </a:r>
                      <a:r>
                        <a:rPr lang="en-US" sz="1300" b="1" dirty="0" smtClean="0">
                          <a:cs typeface="B Mitra" panose="00000400000000000000" pitchFamily="2" charset="-78"/>
                        </a:rPr>
                        <a:t>FFP</a:t>
                      </a:r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 : مقدار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ml/kg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15-12 است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016"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کرایو پرسیپیتت یا فیبرینوژن کنسانتره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فیبرینوژن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cs typeface="B Mitra" panose="00000400000000000000" pitchFamily="2" charset="-78"/>
                        </a:rPr>
                        <a:t>اگر غلظت فیبرینوژن کمتر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از 200 میلیگرم در دسی لیتر است ، 10 واحد کرایو یا 4-3 ویال فیبرینوژن تزریق شود. این دوز برای شروع می باشد و برای تزریقات بعدی با توجه به سطح فیبرینوژن بیمار تصمیم گیری شود .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>
                  <a:txBody>
                    <a:bodyPr/>
                    <a:lstStyle/>
                    <a:p>
                      <a:pPr rtl="1"/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6602">
                <a:tc gridSpan="4">
                  <a:txBody>
                    <a:bodyPr/>
                    <a:lstStyle/>
                    <a:p>
                      <a:pPr algn="r" rtl="1"/>
                      <a:r>
                        <a:rPr lang="fa-IR" sz="1300" b="1" dirty="0" smtClean="0">
                          <a:effectLst/>
                          <a:cs typeface="B Mitra" panose="00000400000000000000" pitchFamily="2" charset="-78"/>
                        </a:rPr>
                        <a:t>نکات</a:t>
                      </a:r>
                      <a:r>
                        <a:rPr lang="fa-IR" sz="1300" b="1" baseline="0" dirty="0" smtClean="0">
                          <a:effectLst/>
                          <a:cs typeface="B Mitra" panose="00000400000000000000" pitchFamily="2" charset="-78"/>
                        </a:rPr>
                        <a:t> مهم :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داروهای متداول کنترل خونریزی پس از زایمان مانند اکسی توسین ، مترژن ، تران اگزامیک اسید ، میزوپروستول ، پروستاگلاندین </a:t>
                      </a:r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F2a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و فیبرینوژن کنسانتره طبق دستورعمل کشوری و متناسب با علت خونریزی استفاده می شود ( مرحله </a:t>
                      </a:r>
                      <a:r>
                        <a:rPr lang="en-US" sz="1300" b="1" baseline="0" dirty="0" smtClean="0">
                          <a:cs typeface="B Mitra" panose="00000400000000000000" pitchFamily="2" charset="-78"/>
                        </a:rPr>
                        <a:t>Management bleeding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در جدول شماره 1 )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فاکتور هفت نوترکیب ( </a:t>
                      </a:r>
                      <a:r>
                        <a:rPr lang="en-US" sz="1300" b="1" baseline="0" dirty="0" err="1" smtClean="0">
                          <a:cs typeface="B Mitra" panose="00000400000000000000" pitchFamily="2" charset="-78"/>
                        </a:rPr>
                        <a:t>rFVlla</a:t>
                      </a: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 ) طبق اندیکاسیون ذکر شده در دستور عمل کشوری و زمانی تجویز میشود که سایر اقدامات موثر نباشند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b="1" baseline="0" dirty="0" smtClean="0">
                          <a:cs typeface="B Mitra" panose="00000400000000000000" pitchFamily="2" charset="-78"/>
                        </a:rPr>
                        <a:t>تجویز داروهای وازوپرسور با توجه به نظر متخصص بیهوشی قبل یا همزمان با مایع درمانی و تزریق خون و فراورده ها انجام می شود </a:t>
                      </a:r>
                      <a:endParaRPr lang="fa-IR" sz="1300" b="1" dirty="0">
                        <a:cs typeface="B Mitra" panose="00000400000000000000" pitchFamily="2" charset="-78"/>
                      </a:endParaRPr>
                    </a:p>
                  </a:txBody>
                  <a:tcPr marL="67284" marR="67284" marT="33642" marB="33642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7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2567" y="466912"/>
            <a:ext cx="812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Titr" panose="00000700000000000000" pitchFamily="2" charset="-78"/>
              </a:rPr>
              <a:t>جدول شماره3-اهداف درمانی (رساندن سطوح آزمایشگاهی به مقادیر زیر)</a:t>
            </a:r>
            <a:endParaRPr lang="en-US" sz="2000" dirty="0"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49241"/>
              </p:ext>
            </p:extLst>
          </p:nvPr>
        </p:nvGraphicFramePr>
        <p:xfrm>
          <a:off x="256478" y="984510"/>
          <a:ext cx="11588905" cy="5564478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00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آزمایشگاه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نتیجه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HCT , </a:t>
                      </a:r>
                      <a:r>
                        <a:rPr lang="en-US" sz="1800" b="1" dirty="0" err="1" smtClean="0">
                          <a:cs typeface="B Mitra" panose="00000400000000000000" pitchFamily="2" charset="-78"/>
                        </a:rPr>
                        <a:t>Hb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هموگلوبین مساوی یا بیشتر از 8 گرم درصد یا هماتوکریت در حد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25 تا 30 درصد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>
                          <a:cs typeface="B Mitra" panose="00000400000000000000" pitchFamily="2" charset="-78"/>
                        </a:rPr>
                        <a:t>Platlate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بیشتر از 109 </a:t>
                      </a:r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x</a:t>
                      </a:r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 75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در لیتر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PT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کمتر از 1.5برابر حد طبیعی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PTT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کمتر از 1.5برابر حد طبیعی</a:t>
                      </a: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INR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کمتر از 1.5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Fibrinogen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بیشتر از 2 گرم در لیتر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27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ABG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پیشگیری از بدتر شدن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اسیدوز</a:t>
                      </a:r>
                    </a:p>
                    <a:p>
                      <a:pPr algn="l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PH &lt; 7.4</a:t>
                      </a:r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 ( اسیدیته )</a:t>
                      </a:r>
                    </a:p>
                    <a:p>
                      <a:pPr algn="l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PaCO2-30</a:t>
                      </a:r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 to 35 mmHg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( دی اکسید کربن )</a:t>
                      </a:r>
                    </a:p>
                    <a:p>
                      <a:pPr algn="l" rtl="1"/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HCO3-18 to 22 </a:t>
                      </a:r>
                      <a:r>
                        <a:rPr lang="en-US" sz="1800" b="1" baseline="0" dirty="0" err="1" smtClean="0">
                          <a:cs typeface="B Mitra" panose="00000400000000000000" pitchFamily="2" charset="-78"/>
                        </a:rPr>
                        <a:t>mEq</a:t>
                      </a:r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/L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( بیکربنات )</a:t>
                      </a:r>
                    </a:p>
                    <a:p>
                      <a:pPr algn="l" rtl="1"/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PaO2-80-100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( فشار اکسیژن )</a:t>
                      </a:r>
                    </a:p>
                    <a:p>
                      <a:pPr algn="l" rtl="1"/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Base excess (BE) -5 to +5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Serum lactate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کاهش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پیشرونده در سطح لاکتات سرم و نرمال شدن آن ( کمتر از 2 میلی مول در لیتر ) طی 24 ساعت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Serum bicarbonate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بیشتر از 20 میلی اکی والان در لیتر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7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BUN Cr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کراتی نین حداکثر 1.2 و </a:t>
                      </a:r>
                      <a:r>
                        <a:rPr lang="en-US" sz="1800" b="1" dirty="0" smtClean="0">
                          <a:cs typeface="B Mitra" panose="00000400000000000000" pitchFamily="2" charset="-78"/>
                        </a:rPr>
                        <a:t>BUN</a:t>
                      </a:r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 حداکثر 20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2567" y="213218"/>
            <a:ext cx="812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Titr" panose="00000700000000000000" pitchFamily="2" charset="-78"/>
              </a:rPr>
              <a:t>جدول شماره 4-اهداف درمانی (وضعیت بالینی)</a:t>
            </a:r>
            <a:endParaRPr lang="en-US" sz="2000" dirty="0"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49072"/>
              </p:ext>
            </p:extLst>
          </p:nvPr>
        </p:nvGraphicFramePr>
        <p:xfrm>
          <a:off x="256478" y="690858"/>
          <a:ext cx="11588905" cy="6020128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00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1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وضعیت بالینی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هدف مطلوب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26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درجه حرارت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پیشگیری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از هیپوترمی با حفظ دمای بدن بیشتر از 36 درجه</a:t>
                      </a:r>
                    </a:p>
                    <a:p>
                      <a:pPr algn="r" rtl="1"/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حفظ دمای مرکزی بیشتر از 35 درجه سانتیگراد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79387355"/>
                  </a:ext>
                </a:extLst>
              </a:tr>
              <a:tr h="5411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فشارخون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فشارخون سیستولیک بیشتر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یا مساوی 90 میلیمتر جیوه و / یا متوسط فشار شریانی بیشتر یا مساوی 65 میلیمتر جیوه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860563281"/>
                  </a:ext>
                </a:extLst>
              </a:tr>
              <a:tr h="5411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ضربان قلب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حفظ ضربان قلب بین 60 و 100 در دقیقه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688641543"/>
                  </a:ext>
                </a:extLst>
              </a:tr>
              <a:tr h="13393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اندکس شوک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( </a:t>
                      </a:r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SI . Shock index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)</a:t>
                      </a:r>
                    </a:p>
                    <a:p>
                      <a:pPr algn="ctr" rtl="1"/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تعداد ضربان قلب در دقیقه تقسیم بر فشار خون سیستولیک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بین 0.5 تا 0.7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096515853"/>
                  </a:ext>
                </a:extLst>
              </a:tr>
              <a:tr h="5411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برون ده ادراری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حفظ برون ده ادراری بیشتر از 0.5 میلی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لیتر به ازای هر کیلوگرم در ساعت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936541421"/>
                  </a:ext>
                </a:extLst>
              </a:tr>
              <a:tr h="5411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اشباع اکسیژن ( </a:t>
                      </a:r>
                      <a:r>
                        <a:rPr lang="en-US" sz="1800" b="1" dirty="0" err="1" smtClean="0">
                          <a:cs typeface="B Mitra" panose="00000400000000000000" pitchFamily="2" charset="-78"/>
                        </a:rPr>
                        <a:t>Pulsoximetry</a:t>
                      </a:r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 )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حفظ اشباع اکسیژن بیشتر از 95 درصد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32151026"/>
                  </a:ext>
                </a:extLst>
              </a:tr>
              <a:tr h="940267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anose="00000400000000000000" pitchFamily="2" charset="-78"/>
                        </a:rPr>
                        <a:t>برحسب ضرورت و طبق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تشخیص متخصص بیهوشی موارد زیر به پایش بیمار ممکن است اضافه شود :</a:t>
                      </a:r>
                    </a:p>
                    <a:p>
                      <a:pPr algn="r" rtl="1"/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اندازه گیری اشباع اکسیژن میکس ورید مرکزی – اکوکاردیوگرافی – کاپنوگرافی – سیمع ریه – </a:t>
                      </a:r>
                      <a:r>
                        <a:rPr lang="en-US" sz="1800" b="1" baseline="0" dirty="0" smtClean="0">
                          <a:cs typeface="B Mitra" panose="00000400000000000000" pitchFamily="2" charset="-78"/>
                        </a:rPr>
                        <a:t>Invasive blood pressure monitoring</a:t>
                      </a:r>
                      <a:r>
                        <a:rPr lang="fa-IR" sz="1800" b="1" baseline="0" dirty="0" smtClean="0">
                          <a:cs typeface="B Mitra" panose="00000400000000000000" pitchFamily="2" charset="-78"/>
                        </a:rPr>
                        <a:t> </a:t>
                      </a:r>
                      <a:endParaRPr lang="fa-IR" sz="18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291703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7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آشنایی با انعقاد منتشره داخل عروقی ( </a:t>
            </a:r>
            <a:r>
              <a:rPr lang="en-US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DIC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 ) در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905506"/>
            <a:ext cx="1112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تعریف انعقاد منتشره داخل عروقی ( </a:t>
            </a:r>
            <a:r>
              <a:rPr lang="en-US" sz="3200" dirty="0" smtClean="0">
                <a:cs typeface="B Mitra" panose="00000400000000000000" pitchFamily="2" charset="-78"/>
              </a:rPr>
              <a:t>Disseminated Intravascular Coagulation – </a:t>
            </a:r>
            <a:r>
              <a:rPr lang="en-US" sz="36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DIC        </a:t>
            </a:r>
            <a:r>
              <a:rPr lang="fa-IR" sz="3200" dirty="0" smtClean="0">
                <a:cs typeface="B Mitra" panose="00000400000000000000" pitchFamily="2" charset="-78"/>
              </a:rPr>
              <a:t> ) : 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 rtl="1"/>
            <a:endParaRPr lang="en-US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اختلالی است که در تعادل طبیعی میان لخته سازی و فیبرینولیز در سیستم هموستاتیک به وجود می آید. </a:t>
            </a:r>
            <a:endParaRPr lang="en-US" sz="3200" dirty="0" smtClean="0">
              <a:solidFill>
                <a:srgbClr val="AF2194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فعال شدن گسترده روند انعقاد خون منجر به ایجاد لخته به صورت منتشر می شود . تشکیل این لخته ها باعث مصرف پلاکتها و عوامل انعقادی و در نتیجه ترومبولیز (حل شدن لخته) وسیع می شود. 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نتیجه این اتفاقات : خونریزی ، تشکیل لخته در عروق کوچک و یا نارسایی ارگانهای متعدد است .</a:t>
            </a:r>
          </a:p>
        </p:txBody>
      </p:sp>
    </p:spTree>
    <p:extLst>
      <p:ext uri="{BB962C8B-B14F-4D97-AF65-F5344CB8AC3E}">
        <p14:creationId xmlns:p14="http://schemas.microsoft.com/office/powerpoint/2010/main" val="26772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B Titr" panose="00000700000000000000" pitchFamily="2" charset="-78"/>
              </a:rPr>
              <a:t>تعاریف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1006614"/>
            <a:ext cx="111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ترانسفوزیون ماسیو ( </a:t>
            </a:r>
            <a:r>
              <a:rPr lang="en-US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Massive transfusion</a:t>
            </a:r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230" y="1598841"/>
            <a:ext cx="10999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تعریف سنتی ، عبارتست از تزریق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10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واحد خون در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24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ساعت</a:t>
            </a:r>
            <a:r>
              <a:rPr lang="fa-IR" sz="3000" dirty="0" smtClean="0">
                <a:cs typeface="B Mitra" panose="00000400000000000000" pitchFamily="2" charset="-78"/>
              </a:rPr>
              <a:t> برای جبران خونریزی شدید و غیر قابل کنترل. </a:t>
            </a: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برخی تعاریف جایگزین مانند تزریق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3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واحد خون در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یک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ساعت </a:t>
            </a:r>
            <a:r>
              <a:rPr lang="fa-IR" sz="3000" dirty="0" smtClean="0">
                <a:cs typeface="B Mitra" panose="00000400000000000000" pitchFamily="2" charset="-78"/>
              </a:rPr>
              <a:t>، تعریف حساس تری هستند </a:t>
            </a:r>
            <a:endParaRPr lang="en-US" sz="3000" dirty="0"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230" y="3076169"/>
            <a:ext cx="1092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شوک ( </a:t>
            </a:r>
            <a:r>
              <a:rPr lang="en-US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Shock</a:t>
            </a:r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" y="3599389"/>
            <a:ext cx="110234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شوک یک وضعیت حیاتی نامطلوب است. این وضعیت به دلیل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پرفوزیون ناکافی بافت ها </a:t>
            </a:r>
            <a:r>
              <a:rPr lang="fa-IR" sz="2800" dirty="0" smtClean="0">
                <a:cs typeface="B Mitra" panose="00000400000000000000" pitchFamily="2" charset="-78"/>
              </a:rPr>
              <a:t>و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عدم توانایی </a:t>
            </a:r>
            <a:r>
              <a:rPr lang="fa-IR" sz="2800" dirty="0" smtClean="0">
                <a:cs typeface="B Mitra" panose="00000400000000000000" pitchFamily="2" charset="-78"/>
              </a:rPr>
              <a:t>دستگاه گردش خون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برای تامین اکسیژن و مواد مغذی </a:t>
            </a:r>
            <a:r>
              <a:rPr lang="fa-IR" sz="2800" dirty="0" smtClean="0">
                <a:cs typeface="B Mitra" panose="00000400000000000000" pitchFamily="2" charset="-78"/>
              </a:rPr>
              <a:t>مورد نیاز بافت ها و همچنین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برداشت و حذف متابولیت </a:t>
            </a:r>
            <a:r>
              <a:rPr lang="fa-IR" sz="2800" dirty="0" smtClean="0">
                <a:cs typeface="B Mitra" panose="00000400000000000000" pitchFamily="2" charset="-78"/>
              </a:rPr>
              <a:t>ها بوجود می آید . این وضعیت منجر به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هیپوکسی سلولی و نسج </a:t>
            </a:r>
            <a:r>
              <a:rPr lang="fa-IR" sz="2800" dirty="0" smtClean="0">
                <a:cs typeface="B Mitra" panose="00000400000000000000" pitchFamily="2" charset="-78"/>
              </a:rPr>
              <a:t>میگردد ولی در موارد پیشرفته و درمان نشده می تواند منجر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به اختلال عملکرد ارگان </a:t>
            </a:r>
            <a:r>
              <a:rPr lang="fa-IR" sz="2800" dirty="0" smtClean="0">
                <a:cs typeface="B Mitra" panose="00000400000000000000" pitchFamily="2" charset="-78"/>
              </a:rPr>
              <a:t>حیاتی  شود . یکی از انواع شوک هایپوولمیک است که در اثرکاهش حجم داخل عروقی رخ داده.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شوک هیپوولمیک به دو گروه </a:t>
            </a:r>
            <a:r>
              <a:rPr lang="fa-IR" sz="2800" dirty="0" smtClean="0">
                <a:solidFill>
                  <a:srgbClr val="0070C0"/>
                </a:solidFill>
                <a:cs typeface="B Mitra" panose="00000400000000000000" pitchFamily="2" charset="-78"/>
              </a:rPr>
              <a:t>هموراژیک</a:t>
            </a:r>
            <a:r>
              <a:rPr lang="fa-IR" sz="2800" dirty="0" smtClean="0">
                <a:cs typeface="B Mitra" panose="00000400000000000000" pitchFamily="2" charset="-78"/>
              </a:rPr>
              <a:t> و </a:t>
            </a:r>
            <a:r>
              <a:rPr lang="fa-IR" sz="2800" dirty="0" smtClean="0">
                <a:solidFill>
                  <a:srgbClr val="0070C0"/>
                </a:solidFill>
                <a:cs typeface="B Mitra" panose="00000400000000000000" pitchFamily="2" charset="-78"/>
              </a:rPr>
              <a:t>غیر هموراژیک </a:t>
            </a:r>
            <a:r>
              <a:rPr lang="fa-IR" sz="2800" dirty="0" smtClean="0">
                <a:cs typeface="B Mitra" panose="00000400000000000000" pitchFamily="2" charset="-78"/>
              </a:rPr>
              <a:t>تقسیم می شود . یکی از مهمترین علل شوک هموراژیک ، خونریزیهای مامایی است 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0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آشنایی با انعقاد منتشره داخل عروقی ( </a:t>
            </a:r>
            <a:r>
              <a:rPr lang="en-US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DIC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 ) در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428451"/>
            <a:ext cx="1112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عوامل زمینه ساز عارضه </a:t>
            </a:r>
            <a:r>
              <a:rPr lang="en-US" sz="3200" dirty="0" smtClean="0">
                <a:cs typeface="B Mitra" panose="00000400000000000000" pitchFamily="2" charset="-78"/>
              </a:rPr>
              <a:t>DIC</a:t>
            </a:r>
            <a:r>
              <a:rPr lang="fa-IR" sz="3200" dirty="0" smtClean="0">
                <a:cs typeface="B Mitra" panose="00000400000000000000" pitchFamily="2" charset="-78"/>
              </a:rPr>
              <a:t> به خودی خود و به تنهایی ایجاد نمی شود. بطو تیپیک </a:t>
            </a:r>
            <a:r>
              <a:rPr lang="en-US" sz="3200" dirty="0" smtClean="0">
                <a:cs typeface="B Mitra" panose="00000400000000000000" pitchFamily="2" charset="-78"/>
              </a:rPr>
              <a:t>DIC</a:t>
            </a:r>
            <a:r>
              <a:rPr lang="fa-IR" sz="3200" dirty="0" smtClean="0">
                <a:cs typeface="B Mitra" panose="00000400000000000000" pitchFamily="2" charset="-78"/>
              </a:rPr>
              <a:t> در طی بارداری یا پس از زایمان ، به دنبال یکی از این عوارض رخ می دهد :</a:t>
            </a:r>
          </a:p>
          <a:p>
            <a:pPr algn="r" rtl="1"/>
            <a:r>
              <a:rPr lang="fa-IR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جدا شدن زودرس جفت ، پره اکلامپسی شدید یا اکلامپسی ، سندرم </a:t>
            </a:r>
            <a:r>
              <a:rPr lang="en-US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HELLP</a:t>
            </a:r>
            <a:r>
              <a:rPr lang="fa-IR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 ، آمبولی مایع آمینوتیک ، کبد چرب بارداری ، سقط عفونی ، باقی ماندن جنین مرده ، خونریزی شدید. </a:t>
            </a:r>
            <a:r>
              <a:rPr lang="fa-IR" sz="3200" dirty="0" smtClean="0">
                <a:cs typeface="B Mitra" panose="00000400000000000000" pitchFamily="2" charset="-78"/>
              </a:rPr>
              <a:t>علل زمینه ساز که با بارداری مرتبط نیستند (ولی باید مد نظر باشند) شامل </a:t>
            </a:r>
            <a:r>
              <a:rPr lang="fa-IR" sz="3200" dirty="0" smtClean="0">
                <a:solidFill>
                  <a:srgbClr val="AF2194"/>
                </a:solidFill>
                <a:cs typeface="B Mitra" panose="00000400000000000000" pitchFamily="2" charset="-78"/>
              </a:rPr>
              <a:t>عفونت ، بدخیمی ، تروما ، لوسمی حاد.</a:t>
            </a: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تشخیص وجود شواهد بالینی به همراه شواهد آزمایشگاهی </a:t>
            </a:r>
            <a:r>
              <a:rPr lang="en-US" sz="3200" dirty="0" smtClean="0">
                <a:cs typeface="B Mitra" panose="00000400000000000000" pitchFamily="2" charset="-78"/>
              </a:rPr>
              <a:t>DIC</a:t>
            </a:r>
            <a:r>
              <a:rPr lang="fa-IR" sz="3200" dirty="0" smtClean="0">
                <a:cs typeface="B Mitra" panose="00000400000000000000" pitchFamily="2" charset="-78"/>
              </a:rPr>
              <a:t> را مطرح می کند. به خصوص در بیمارانی که یک یا چند عامل زمینه ساز را دارند .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 استاندارد طلایی ، دریافت نظر متخصص ماهر </a:t>
            </a:r>
            <a:r>
              <a:rPr lang="fa-IR" sz="3200" dirty="0" smtClean="0">
                <a:cs typeface="B Mitra" panose="00000400000000000000" pitchFamily="2" charset="-78"/>
              </a:rPr>
              <a:t>و با تجربه است و آزمایشگاهی که به تنهایی برای تشخیص بسیار حساس یا ویژه باشد وجود ندارد .</a:t>
            </a:r>
          </a:p>
        </p:txBody>
      </p:sp>
    </p:spTree>
    <p:extLst>
      <p:ext uri="{BB962C8B-B14F-4D97-AF65-F5344CB8AC3E}">
        <p14:creationId xmlns:p14="http://schemas.microsoft.com/office/powerpoint/2010/main" val="34433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آشنایی با انعقاد منتشره داخل عروقی ( </a:t>
            </a:r>
            <a:r>
              <a:rPr lang="en-US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DIC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 ) در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428451"/>
            <a:ext cx="1112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u="sng" dirty="0" smtClean="0">
                <a:cs typeface="B Mitra" panose="00000400000000000000" pitchFamily="2" charset="-78"/>
              </a:rPr>
              <a:t>شواهد بالینی </a:t>
            </a:r>
            <a:r>
              <a:rPr lang="fa-IR" sz="2800" dirty="0" smtClean="0">
                <a:cs typeface="B Mitra" panose="00000400000000000000" pitchFamily="2" charset="-78"/>
              </a:rPr>
              <a:t>بیماران ممکن است یکی یا بیشتر از علائم زیر را داشته باشند :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 rtl="1"/>
            <a:endParaRPr lang="fa-IR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خونریزی شدید </a:t>
            </a:r>
            <a:r>
              <a:rPr lang="fa-IR" sz="2800" dirty="0" smtClean="0">
                <a:cs typeface="B Mitra" panose="00000400000000000000" pitchFamily="2" charset="-78"/>
              </a:rPr>
              <a:t>( خونریزی واژینال ، داخل رحمی ، داخل شکمی 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نشت منتشر خون از پوست </a:t>
            </a:r>
            <a:r>
              <a:rPr lang="fa-IR" sz="2800" dirty="0" smtClean="0">
                <a:cs typeface="B Mitra" panose="00000400000000000000" pitchFamily="2" charset="-78"/>
              </a:rPr>
              <a:t>( خونریزی از محل تزریق وریدی ، کبودی پوست ) یا موکوس ( سوند مثانه ) یا خونریزی از لثه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علائم شوک </a:t>
            </a:r>
            <a:r>
              <a:rPr lang="fa-IR" sz="2800" dirty="0" smtClean="0">
                <a:cs typeface="B Mitra" panose="00000400000000000000" pitchFamily="2" charset="-78"/>
              </a:rPr>
              <a:t>( تاکیکاردی ، افت فشارخون ، نبض محیطی ضعیف ، کاهش سطح هوشیاری ، انتهای سرد ، فشار نبض ضعیف 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اختلال عملکرد یک یا چند ارگان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dirty="0" smtClean="0">
                <a:cs typeface="B Mitra" panose="00000400000000000000" pitchFamily="2" charset="-78"/>
              </a:rPr>
              <a:t>نارسایی حاد کلیه ( اولیگوردی ، آنوری ، هماچوری ، ... )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dirty="0" smtClean="0">
                <a:cs typeface="B Mitra" panose="00000400000000000000" pitchFamily="2" charset="-78"/>
              </a:rPr>
              <a:t>اختلال عملکرد کبد ( زردی ، افزایش آنزیمها ، ... )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dirty="0" smtClean="0">
                <a:cs typeface="B Mitra" panose="00000400000000000000" pitchFamily="2" charset="-78"/>
              </a:rPr>
              <a:t>صدمه حاد ریه ( </a:t>
            </a:r>
            <a:r>
              <a:rPr lang="en-US" sz="2800" dirty="0" smtClean="0">
                <a:cs typeface="B Mitra" panose="00000400000000000000" pitchFamily="2" charset="-78"/>
              </a:rPr>
              <a:t>ARDS</a:t>
            </a:r>
            <a:r>
              <a:rPr lang="fa-IR" sz="2800" dirty="0" smtClean="0">
                <a:cs typeface="B Mitra" panose="00000400000000000000" pitchFamily="2" charset="-78"/>
              </a:rPr>
              <a:t> ، درد قفسه سینه ، تنگی نفس ، هموپتزی ، ... )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dirty="0" smtClean="0">
                <a:cs typeface="B Mitra" panose="00000400000000000000" pitchFamily="2" charset="-78"/>
              </a:rPr>
              <a:t>اختلال عملکرد عصبی ( کما ، تشنج ، همی پارزی ، پاراستزی ، خواب آلودگی ، سردرد ، اختلال تکلم ، ... )</a:t>
            </a:r>
          </a:p>
        </p:txBody>
      </p:sp>
    </p:spTree>
    <p:extLst>
      <p:ext uri="{BB962C8B-B14F-4D97-AF65-F5344CB8AC3E}">
        <p14:creationId xmlns:p14="http://schemas.microsoft.com/office/powerpoint/2010/main" val="6614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0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آشنایی با انعقاد منتشره داخل عروقی ( </a:t>
            </a:r>
            <a:r>
              <a:rPr lang="en-US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DIC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 ) در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02" y="1618022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u="sng" dirty="0" smtClean="0">
                <a:cs typeface="B Mitra" panose="00000400000000000000" pitchFamily="2" charset="-78"/>
              </a:rPr>
              <a:t>شواهد آزمایشگاهی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کاهش پلاکت </a:t>
            </a:r>
            <a:r>
              <a:rPr lang="fa-IR" sz="2800" dirty="0" smtClean="0">
                <a:cs typeface="B Mitra" panose="00000400000000000000" pitchFamily="2" charset="-78"/>
              </a:rPr>
              <a:t>( ترومبوسیتوپنی 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مصرف فاکتورهای انعقادی </a:t>
            </a:r>
            <a:r>
              <a:rPr lang="fa-IR" sz="2800" dirty="0" smtClean="0">
                <a:cs typeface="B Mitra" panose="00000400000000000000" pitchFamily="2" charset="-78"/>
              </a:rPr>
              <a:t>( </a:t>
            </a:r>
            <a:r>
              <a:rPr lang="en-US" sz="2800" dirty="0" smtClean="0">
                <a:cs typeface="B Mitra" panose="00000400000000000000" pitchFamily="2" charset="-78"/>
              </a:rPr>
              <a:t>PTT</a:t>
            </a:r>
            <a:r>
              <a:rPr lang="fa-IR" sz="2800" dirty="0" smtClean="0">
                <a:cs typeface="B Mitra" panose="00000400000000000000" pitchFamily="2" charset="-78"/>
              </a:rPr>
              <a:t> ، </a:t>
            </a:r>
            <a:r>
              <a:rPr lang="en-US" sz="2800" dirty="0" smtClean="0">
                <a:cs typeface="B Mitra" panose="00000400000000000000" pitchFamily="2" charset="-78"/>
              </a:rPr>
              <a:t>PT</a:t>
            </a:r>
            <a:r>
              <a:rPr lang="fa-IR" sz="2800" dirty="0" smtClean="0">
                <a:cs typeface="B Mitra" panose="00000400000000000000" pitchFamily="2" charset="-78"/>
              </a:rPr>
              <a:t> طولانی و کاهش فیبرینوژن )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فیبرینولیز</a:t>
            </a:r>
          </a:p>
          <a:p>
            <a:pPr algn="r" rtl="1"/>
            <a:endParaRPr lang="fa-IR" sz="2800" dirty="0">
              <a:cs typeface="B Mitra" panose="00000400000000000000" pitchFamily="2" charset="-78"/>
            </a:endParaRPr>
          </a:p>
          <a:p>
            <a:pPr algn="r" rtl="1"/>
            <a:r>
              <a:rPr lang="fa-IR" sz="2800" b="1" u="sng" dirty="0" smtClean="0">
                <a:cs typeface="B Mitra" panose="00000400000000000000" pitchFamily="2" charset="-78"/>
              </a:rPr>
              <a:t>درمان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تعیین عامل زمینه ساز و درمان </a:t>
            </a:r>
            <a:r>
              <a:rPr lang="fa-IR" sz="2800" dirty="0" smtClean="0">
                <a:cs typeface="B Mitra" panose="00000400000000000000" pitchFamily="2" charset="-78"/>
              </a:rPr>
              <a:t>آن ( اصل اساسی ) مانند دکلمان یا آمبولی مایع آمینوتیک یا 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Mitra" panose="00000400000000000000" pitchFamily="2" charset="-78"/>
              </a:rPr>
              <a:t>پایش وضعیت انعقادی و 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9E17A1"/>
                </a:solidFill>
                <a:cs typeface="B Mitra" panose="00000400000000000000" pitchFamily="2" charset="-78"/>
              </a:rPr>
              <a:t>اقدامات حمایتی </a:t>
            </a:r>
            <a:r>
              <a:rPr lang="fa-IR" sz="2800" dirty="0" smtClean="0">
                <a:cs typeface="B Mitra" panose="00000400000000000000" pitchFamily="2" charset="-78"/>
              </a:rPr>
              <a:t>به ویژه جایگزینی خون و فراورده ها</a:t>
            </a:r>
          </a:p>
        </p:txBody>
      </p:sp>
    </p:spTree>
    <p:extLst>
      <p:ext uri="{BB962C8B-B14F-4D97-AF65-F5344CB8AC3E}">
        <p14:creationId xmlns:p14="http://schemas.microsoft.com/office/powerpoint/2010/main" val="16595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421838"/>
            <a:ext cx="1090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عوارض ترانسفوزیون و تدابیر درمانی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619" y="1205432"/>
            <a:ext cx="11677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علایم زیر پس از تزریق خون بخصوص درطی 24 ساعت اول نشانگر ایجاد عوارض هستند : 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تب ، کهیر ، کاهش فشار خون ، تنگی نفس 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درصورت بروز هریک از علائم مذکور یا کوچترین شک به ناسازگاری خونی یا واکنش همودینامیک باید به پزشک ارشد همویژلانس بیمارستان اطلاع داده شود تا درمان مرتبط و سایر اقدامات برای بیمار انجام شود 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چهار عارضه کشنده در عوارض مرتبط با تزریق خون عبارتند از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a-IR" sz="2800" dirty="0" smtClean="0">
              <a:cs typeface="B Mitra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cs typeface="B Mitra" panose="00000400000000000000" pitchFamily="2" charset="-78"/>
              </a:rPr>
              <a:t>TRALI </a:t>
            </a:r>
            <a:r>
              <a:rPr lang="en-US" sz="2800" dirty="0" smtClean="0">
                <a:cs typeface="B Mitra" panose="00000400000000000000" pitchFamily="2" charset="-78"/>
              </a:rPr>
              <a:t>( Transfusion-related acute lung injury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AHTR</a:t>
            </a:r>
            <a:r>
              <a:rPr lang="en-US" sz="2800" dirty="0" smtClean="0">
                <a:cs typeface="B Mitra" panose="00000400000000000000" pitchFamily="2" charset="-78"/>
              </a:rPr>
              <a:t> ( acute hemolytic transfusion reactions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cs typeface="B Mitra" panose="00000400000000000000" pitchFamily="2" charset="-78"/>
              </a:rPr>
              <a:t>Bacterial Sepsis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TA-GVHD </a:t>
            </a:r>
            <a:r>
              <a:rPr lang="en-US" sz="2800" dirty="0" smtClean="0">
                <a:cs typeface="B Mitra" panose="00000400000000000000" pitchFamily="2" charset="-78"/>
              </a:rPr>
              <a:t>( Transfusion-associated graft-versus-host disease )</a:t>
            </a:r>
            <a:endParaRPr lang="fa-IR" sz="28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19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2567" y="310984"/>
            <a:ext cx="812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Titr" panose="00000700000000000000" pitchFamily="2" charset="-78"/>
              </a:rPr>
              <a:t>جدول شماره 5-طبقه بندی شدت خونریزی</a:t>
            </a:r>
            <a:endParaRPr lang="en-US" sz="2400" dirty="0"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87253"/>
              </p:ext>
            </p:extLst>
          </p:nvPr>
        </p:nvGraphicFramePr>
        <p:xfrm>
          <a:off x="256478" y="1168187"/>
          <a:ext cx="11588905" cy="521178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31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81">
                  <a:extLst>
                    <a:ext uri="{9D8B030D-6E8A-4147-A177-3AD203B41FA5}">
                      <a16:colId xmlns:a16="http://schemas.microsoft.com/office/drawing/2014/main" val="1695018719"/>
                    </a:ext>
                  </a:extLst>
                </a:gridCol>
                <a:gridCol w="2317781">
                  <a:extLst>
                    <a:ext uri="{9D8B030D-6E8A-4147-A177-3AD203B41FA5}">
                      <a16:colId xmlns:a16="http://schemas.microsoft.com/office/drawing/2014/main" val="423724506"/>
                    </a:ext>
                  </a:extLst>
                </a:gridCol>
                <a:gridCol w="2317781">
                  <a:extLst>
                    <a:ext uri="{9D8B030D-6E8A-4147-A177-3AD203B41FA5}">
                      <a16:colId xmlns:a16="http://schemas.microsoft.com/office/drawing/2014/main" val="1279854301"/>
                    </a:ext>
                  </a:extLst>
                </a:gridCol>
                <a:gridCol w="2317781">
                  <a:extLst>
                    <a:ext uri="{9D8B030D-6E8A-4147-A177-3AD203B41FA5}">
                      <a16:colId xmlns:a16="http://schemas.microsoft.com/office/drawing/2014/main" val="529283633"/>
                    </a:ext>
                  </a:extLst>
                </a:gridCol>
              </a:tblGrid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طبقه بندی شدت خونریزی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خفیف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متوسط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شدید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III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مهلک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IV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میزان خونریزی از دست رفته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750 &gt;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1500-750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2000-1500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 از 2000 سی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4202743428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درصد خون از دست رفته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کمتر از 15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30-15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40-30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بیشتر از 40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889329657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تعداد ضربان قلب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100 &gt;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120-100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140-120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140 &lt;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647190518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فشار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70867425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فشار نبض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 یا افزایش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176824581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تعداد تنفس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در دقیقه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( 20-14 )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40-30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35 &lt;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5976498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برون ده ادرای (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ml/</a:t>
                      </a:r>
                      <a:r>
                        <a:rPr lang="en-US" sz="1900" b="1" dirty="0" err="1" smtClean="0">
                          <a:cs typeface="B Mitra" panose="00000400000000000000" pitchFamily="2" charset="-78"/>
                        </a:rPr>
                        <a:t>hr</a:t>
                      </a:r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بیشتر از 30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15-5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آنوری یا بسیار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جزیی </a:t>
                      </a:r>
                      <a:r>
                        <a:rPr lang="en-US" sz="1900" b="1" baseline="0" dirty="0" smtClean="0">
                          <a:cs typeface="B Mitra" panose="00000400000000000000" pitchFamily="2" charset="-78"/>
                        </a:rPr>
                        <a:t>negligible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2199919729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سیستم عصبی مرکزی / وضعیت هوشیاری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بطور جزیی مضطرب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Slightly</a:t>
                      </a:r>
                      <a:r>
                        <a:rPr lang="en-US" sz="1900" b="1" baseline="0" dirty="0" smtClean="0">
                          <a:cs typeface="B Mitra" panose="00000400000000000000" pitchFamily="2" charset="-78"/>
                        </a:rPr>
                        <a:t>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کمی مضطرب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Mildly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مضطرب و گیج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Confused and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گیج و لتارژیک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2181697930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مایع جایگزین مورد نیاز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کرستالویید و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 و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2758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478" y="310984"/>
            <a:ext cx="1166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Titr" panose="00000700000000000000" pitchFamily="2" charset="-78"/>
              </a:rPr>
              <a:t>جدول شماره 6-تظاهرات بالینی اولیه و تاخیری شوک هموراژیک به تفکیک ارگانهای مختلف</a:t>
            </a:r>
            <a:endParaRPr lang="en-US" sz="2400" dirty="0"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27016"/>
              </p:ext>
            </p:extLst>
          </p:nvPr>
        </p:nvGraphicFramePr>
        <p:xfrm>
          <a:off x="256478" y="1422187"/>
          <a:ext cx="11588905" cy="4873332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86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969">
                  <a:extLst>
                    <a:ext uri="{9D8B030D-6E8A-4147-A177-3AD203B41FA5}">
                      <a16:colId xmlns:a16="http://schemas.microsoft.com/office/drawing/2014/main" val="2417376480"/>
                    </a:ext>
                  </a:extLst>
                </a:gridCol>
                <a:gridCol w="3862968">
                  <a:extLst>
                    <a:ext uri="{9D8B030D-6E8A-4147-A177-3AD203B41FA5}">
                      <a16:colId xmlns:a16="http://schemas.microsoft.com/office/drawing/2014/main" val="348931079"/>
                    </a:ext>
                  </a:extLst>
                </a:gridCol>
              </a:tblGrid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ارگان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علائم اولیه شوک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علائم تاخیری شوک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دستگاه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عصبی مرکزی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تغییرات بسیار نامحسوس نظیر اضطراب ، بیقراری 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گیجی ، تحریک پذیری و عدم توجه به اطراف</a:t>
                      </a:r>
                      <a:endParaRPr lang="fa-IR" sz="1600" b="1" dirty="0" smtClean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کاهش سطح هوشیاری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17389768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قلب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تاکیکاردی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 قلبی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2708841971"/>
                  </a:ext>
                </a:extLst>
              </a:tr>
              <a:tr h="22045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افت فشار خون اورتواستاتیک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آریتمی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8968099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افت فشار خون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278277082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کلیه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اولیگوری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آنوری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646918761"/>
                  </a:ext>
                </a:extLst>
              </a:tr>
              <a:tr h="165339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تنفس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 پنه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تاکی پنه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3023861564"/>
                  </a:ext>
                </a:extLst>
              </a:tr>
              <a:tr h="16533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 تنفسی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2508471160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کبد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نارسایی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کبد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173816210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گوارش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خونریزی موکوزال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642670998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هماتولوژیک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( خونی )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آنمی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اختلال انعقادی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404616323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متابولیک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بدون تغییر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اسیدوز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629042329"/>
                  </a:ext>
                </a:extLst>
              </a:tr>
              <a:tr h="22045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هیپوکلسمی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9572834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-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هیپومنیزیمی</a:t>
                      </a:r>
                      <a:endParaRPr lang="fa-IR" sz="16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/>
                </a:tc>
                <a:extLst>
                  <a:ext uri="{0D108BD9-81ED-4DB2-BD59-A6C34878D82A}">
                    <a16:rowId xmlns:a16="http://schemas.microsoft.com/office/drawing/2014/main" val="155863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2268"/>
            <a:ext cx="9144000" cy="1033463"/>
          </a:xfrm>
        </p:spPr>
        <p:txBody>
          <a:bodyPr>
            <a:noAutofit/>
          </a:bodyPr>
          <a:lstStyle/>
          <a:p>
            <a:r>
              <a:rPr lang="fa-IR" sz="7200" dirty="0">
                <a:solidFill>
                  <a:srgbClr val="7030A0"/>
                </a:solidFill>
              </a:rPr>
              <a:t>پیشگیری و درمان </a:t>
            </a:r>
            <a:r>
              <a:rPr lang="fa-IR" sz="7200" dirty="0" smtClean="0">
                <a:solidFill>
                  <a:srgbClr val="7030A0"/>
                </a:solidFill>
              </a:rPr>
              <a:t>خونریزی</a:t>
            </a:r>
            <a:endParaRPr lang="fa-IR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-10239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4000" dirty="0">
                <a:solidFill>
                  <a:srgbClr val="7030A0"/>
                </a:solidFill>
              </a:rPr>
              <a:t>بسته خونریزی پس از زایمان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089025"/>
            <a:ext cx="10515600" cy="4351338"/>
          </a:xfrm>
        </p:spPr>
        <p:txBody>
          <a:bodyPr>
            <a:noAutofit/>
          </a:bodyPr>
          <a:lstStyle/>
          <a:p>
            <a:pPr algn="r" rtl="1"/>
            <a:r>
              <a:rPr lang="fa-IR" sz="1600" b="1" dirty="0" smtClean="0"/>
              <a:t>تعریف، تشخیص، مرحله بندی خونریزی</a:t>
            </a:r>
          </a:p>
          <a:p>
            <a:pPr algn="r" rtl="1"/>
            <a:r>
              <a:rPr lang="fa-IR" sz="1600" b="1" dirty="0" smtClean="0">
                <a:solidFill>
                  <a:srgbClr val="7030A0"/>
                </a:solidFill>
              </a:rPr>
              <a:t>مدیریت خونریزی</a:t>
            </a:r>
          </a:p>
          <a:p>
            <a:pPr marL="0" indent="0" algn="r" rtl="1">
              <a:buNone/>
            </a:pPr>
            <a:r>
              <a:rPr lang="fa-IR" sz="1600" dirty="0" smtClean="0"/>
              <a:t>الف- ارزیابی خطر</a:t>
            </a:r>
          </a:p>
          <a:p>
            <a:pPr marL="0" indent="0" algn="r" rtl="1">
              <a:buNone/>
            </a:pPr>
            <a:r>
              <a:rPr lang="fa-IR" sz="1600" dirty="0" smtClean="0"/>
              <a:t>ب- </a:t>
            </a:r>
            <a:r>
              <a:rPr lang="fa-IR" sz="1600" dirty="0"/>
              <a:t>مراحل </a:t>
            </a:r>
            <a:r>
              <a:rPr lang="fa-IR" sz="1600" dirty="0" smtClean="0"/>
              <a:t>خونریزی (1-4)</a:t>
            </a:r>
            <a:endParaRPr lang="fa-IR" sz="1600" dirty="0"/>
          </a:p>
          <a:p>
            <a:pPr algn="r" rtl="1"/>
            <a:r>
              <a:rPr lang="fa-IR" sz="1600" b="1" dirty="0" smtClean="0">
                <a:solidFill>
                  <a:srgbClr val="7030A0"/>
                </a:solidFill>
              </a:rPr>
              <a:t>پروتکل بیمارستانی </a:t>
            </a:r>
          </a:p>
          <a:p>
            <a:pPr algn="r" rtl="1"/>
            <a:r>
              <a:rPr lang="fa-IR" sz="1600" b="1" dirty="0" smtClean="0">
                <a:solidFill>
                  <a:srgbClr val="7030A0"/>
                </a:solidFill>
              </a:rPr>
              <a:t>اصول کلی مدیریت </a:t>
            </a:r>
            <a:r>
              <a:rPr lang="en-US" sz="1600" b="1" dirty="0" smtClean="0">
                <a:solidFill>
                  <a:srgbClr val="7030A0"/>
                </a:solidFill>
              </a:rPr>
              <a:t>PPH</a:t>
            </a:r>
          </a:p>
          <a:p>
            <a:pPr marL="0" indent="0" algn="r" rtl="1">
              <a:buNone/>
            </a:pPr>
            <a:r>
              <a:rPr lang="fa-IR" sz="1600" dirty="0" smtClean="0"/>
              <a:t> الف- </a:t>
            </a:r>
            <a:r>
              <a:rPr lang="fa-IR" sz="1600" dirty="0"/>
              <a:t>اندازه گیری عینی میزان خونریزی</a:t>
            </a:r>
          </a:p>
          <a:p>
            <a:pPr marL="0" indent="0" algn="r" rtl="1">
              <a:buNone/>
            </a:pPr>
            <a:r>
              <a:rPr lang="fa-IR" sz="1600" dirty="0" smtClean="0"/>
              <a:t> ب- </a:t>
            </a:r>
            <a:r>
              <a:rPr lang="fa-IR" sz="1600" dirty="0"/>
              <a:t>تشخیص به موقع و اقدامات اولیه</a:t>
            </a:r>
          </a:p>
          <a:p>
            <a:pPr marL="0" indent="0" algn="r" rtl="1">
              <a:buNone/>
            </a:pPr>
            <a:r>
              <a:rPr lang="fa-IR" sz="1600" dirty="0" smtClean="0"/>
              <a:t> ج- </a:t>
            </a:r>
            <a:r>
              <a:rPr lang="fa-IR" sz="1600" dirty="0"/>
              <a:t>تشکیل تیم فوریت های مامایی</a:t>
            </a:r>
          </a:p>
          <a:p>
            <a:pPr algn="r" rtl="1"/>
            <a:r>
              <a:rPr lang="fa-IR" sz="1600" b="1" dirty="0" smtClean="0">
                <a:solidFill>
                  <a:srgbClr val="7030A0"/>
                </a:solidFill>
              </a:rPr>
              <a:t>ارزیابی(چک لیست)</a:t>
            </a:r>
          </a:p>
          <a:p>
            <a:pPr marL="0" indent="0" algn="r" rtl="1">
              <a:buNone/>
            </a:pPr>
            <a:r>
              <a:rPr lang="fa-IR" sz="1600" dirty="0" smtClean="0"/>
              <a:t>  چک </a:t>
            </a:r>
            <a:r>
              <a:rPr lang="fa-IR" sz="1600" dirty="0"/>
              <a:t>لیست تیم فوریت ها</a:t>
            </a:r>
          </a:p>
          <a:p>
            <a:pPr marL="0" indent="0" algn="r" rtl="1">
              <a:buNone/>
            </a:pPr>
            <a:r>
              <a:rPr lang="fa-IR" sz="1600" dirty="0"/>
              <a:t> </a:t>
            </a:r>
            <a:r>
              <a:rPr lang="fa-IR" sz="1600" dirty="0" smtClean="0"/>
              <a:t> چک </a:t>
            </a:r>
            <a:r>
              <a:rPr lang="fa-IR" sz="1600" dirty="0"/>
              <a:t>لیست مراحل 4-1 خونریزی</a:t>
            </a:r>
          </a:p>
          <a:p>
            <a:pPr marL="0" indent="0" algn="r" rtl="1">
              <a:buNone/>
            </a:pPr>
            <a:r>
              <a:rPr lang="fa-IR" sz="1600" dirty="0"/>
              <a:t> </a:t>
            </a:r>
            <a:r>
              <a:rPr lang="fa-IR" sz="1600" dirty="0" smtClean="0"/>
              <a:t> چک </a:t>
            </a:r>
            <a:r>
              <a:rPr lang="fa-IR" sz="1600" dirty="0"/>
              <a:t>لیست تجهیزات</a:t>
            </a:r>
          </a:p>
          <a:p>
            <a:pPr marL="0" indent="0" algn="r" rtl="1">
              <a:buNone/>
            </a:pPr>
            <a:r>
              <a:rPr lang="fa-IR" sz="1600" dirty="0"/>
              <a:t> </a:t>
            </a:r>
            <a:r>
              <a:rPr lang="fa-IR" sz="1600" dirty="0" smtClean="0"/>
              <a:t> چک </a:t>
            </a:r>
            <a:r>
              <a:rPr lang="fa-IR" sz="1600" dirty="0"/>
              <a:t>لیست تیم ارزیابی کننده</a:t>
            </a:r>
          </a:p>
          <a:p>
            <a:pPr algn="r" rtl="1"/>
            <a:r>
              <a:rPr lang="fa-IR" sz="1600" b="1" dirty="0" smtClean="0">
                <a:solidFill>
                  <a:srgbClr val="7030A0"/>
                </a:solidFill>
              </a:rPr>
              <a:t>اعتبار </a:t>
            </a:r>
            <a:r>
              <a:rPr lang="fa-IR" sz="1600" b="1" dirty="0">
                <a:solidFill>
                  <a:srgbClr val="7030A0"/>
                </a:solidFill>
              </a:rPr>
              <a:t>بخشی بیمارستان</a:t>
            </a:r>
          </a:p>
          <a:p>
            <a:pPr algn="r" rtl="1"/>
            <a:r>
              <a:rPr lang="fa-IR" sz="1600" b="1" dirty="0">
                <a:solidFill>
                  <a:srgbClr val="7030A0"/>
                </a:solidFill>
              </a:rPr>
              <a:t>استانداردهای مراقبتی ارتقای کیفیت خدمات مادر در </a:t>
            </a:r>
            <a:r>
              <a:rPr lang="en-US" sz="1600" b="1" dirty="0" smtClean="0">
                <a:solidFill>
                  <a:srgbClr val="7030A0"/>
                </a:solidFill>
              </a:rPr>
              <a:t>PPH</a:t>
            </a:r>
            <a:endParaRPr lang="en-US" sz="1600" b="1" dirty="0">
              <a:solidFill>
                <a:srgbClr val="7030A0"/>
              </a:solidFill>
            </a:endParaRPr>
          </a:p>
          <a:p>
            <a:pPr algn="r" rt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9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تعریف خونریزی پس از زایمان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هر گونه تغییر همودینامیک و یا تخمین بیش از 500 سی سی خونریزی در زایمان واژینال و بیشتر از </a:t>
            </a:r>
            <a:r>
              <a:rPr lang="fa-IR" dirty="0" smtClean="0"/>
              <a:t>1000 </a:t>
            </a:r>
            <a:r>
              <a:rPr lang="fa-IR" dirty="0"/>
              <a:t>سی سی در سزارین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نکته</a:t>
            </a:r>
            <a:r>
              <a:rPr lang="fa-IR" dirty="0"/>
              <a:t>: به منظور پیشگیری از تخمین کمتر از حد واقعی بایستی مقدار تخمین زده خونریزی را </a:t>
            </a:r>
            <a:r>
              <a:rPr lang="fa-IR" dirty="0">
                <a:solidFill>
                  <a:srgbClr val="AF2194"/>
                </a:solidFill>
              </a:rPr>
              <a:t>دو برابر </a:t>
            </a:r>
            <a:r>
              <a:rPr lang="fa-IR" dirty="0"/>
              <a:t>کرده و بر اساس آن اقدام شود.</a:t>
            </a:r>
          </a:p>
          <a:p>
            <a:pPr algn="r" rtl="1"/>
            <a:endParaRPr lang="fa-IR" dirty="0"/>
          </a:p>
          <a:p>
            <a:pPr marL="0" indent="0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ارزیابی خطر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sz="4000" dirty="0"/>
              <a:t>1- حین بارداری و قبل از زایمان</a:t>
            </a:r>
          </a:p>
          <a:p>
            <a:pPr marL="0" indent="0" algn="r">
              <a:buNone/>
            </a:pPr>
            <a:endParaRPr lang="fa-IR" sz="4000" dirty="0"/>
          </a:p>
          <a:p>
            <a:pPr marL="0" indent="0" algn="r">
              <a:buNone/>
            </a:pPr>
            <a:r>
              <a:rPr lang="fa-IR" sz="4000" dirty="0"/>
              <a:t>2- لیبر و زایمان و بلافاصله پس از زایمان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0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cs typeface="B Titr" panose="00000700000000000000" pitchFamily="2" charset="-78"/>
              </a:rPr>
              <a:t>تعاریف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1142468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وضعیت همودینامیک پایدار ( </a:t>
            </a:r>
            <a:r>
              <a:rPr lang="en-US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hemodynamically stable</a:t>
            </a:r>
            <a:r>
              <a:rPr lang="fa-IR" sz="3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230" y="1673140"/>
            <a:ext cx="1112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وضعیت همودینامیک پایدار با موارد زیر مشخص می شود : فشارخون سیستولیک حداقل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90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 میلیمتر جیوه </a:t>
            </a:r>
            <a:r>
              <a:rPr lang="fa-IR" sz="3000" dirty="0" smtClean="0">
                <a:cs typeface="B Mitra" panose="00000400000000000000" pitchFamily="2" charset="-78"/>
              </a:rPr>
              <a:t>و یا متوسط فشار شریانی 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( </a:t>
            </a:r>
            <a:r>
              <a:rPr lang="en-US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MAP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 ) حدود 65 </a:t>
            </a:r>
            <a:r>
              <a:rPr lang="fa-IR" sz="3000" dirty="0" smtClean="0">
                <a:cs typeface="B Mitra" panose="00000400000000000000" pitchFamily="2" charset="-78"/>
              </a:rPr>
              <a:t>میلیمتر جیوه ، برون ده ادراری</a:t>
            </a:r>
            <a:r>
              <a:rPr lang="fa-IR" sz="30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 0.5</a:t>
            </a:r>
            <a:r>
              <a:rPr lang="fa-IR" sz="3000" dirty="0" smtClean="0">
                <a:cs typeface="B Mitra" panose="00000400000000000000" pitchFamily="2" charset="-78"/>
              </a:rPr>
              <a:t> میلی لیتر به ازای هر کیلوگرم در ساعت</a:t>
            </a:r>
          </a:p>
          <a:p>
            <a:pPr algn="r" rtl="1"/>
            <a:r>
              <a:rPr lang="fa-IR" sz="3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نکته : </a:t>
            </a:r>
            <a:r>
              <a:rPr lang="fa-IR" sz="3000" dirty="0" smtClean="0">
                <a:cs typeface="B Mitra" panose="00000400000000000000" pitchFamily="2" charset="-78"/>
              </a:rPr>
              <a:t>ممکن است با وجود وضعیت همودینامیک پایدار ، پرفیوژن بافتی ناکافی و بیمار در معرض خطر شوک باشد . به همین از دلیل از ابزار دیگری با عنوان اندکس شوک استفاده می شود </a:t>
            </a:r>
            <a:endParaRPr lang="en-US" sz="3000" dirty="0"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230" y="4412284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اندکس شوک ( </a:t>
            </a:r>
            <a:r>
              <a:rPr lang="en-US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Shock index</a:t>
            </a:r>
            <a:r>
              <a:rPr lang="fa-IR" sz="28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" y="4942956"/>
            <a:ext cx="1112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اندکس شوک ، ابزار آسان و قابل اعتمادی برای</a:t>
            </a:r>
            <a:r>
              <a:rPr lang="fa-IR" sz="2800" dirty="0" smtClean="0">
                <a:solidFill>
                  <a:srgbClr val="AF2194"/>
                </a:solidFill>
                <a:cs typeface="B Mitra" panose="00000400000000000000" pitchFamily="2" charset="-78"/>
              </a:rPr>
              <a:t> تشخیص زودرس </a:t>
            </a:r>
            <a:r>
              <a:rPr lang="fa-IR" sz="2800" dirty="0" smtClean="0">
                <a:cs typeface="B Mitra" panose="00000400000000000000" pitchFamily="2" charset="-78"/>
              </a:rPr>
              <a:t>شوک هیپوولمیک و نیازمند مداخله است . نحوه محاسبه آن عبارتست از تعداد ضربان قلب ( در دقیقه ) تقسیم بر فشارخون سیستولیک ( میلیمتر جیوه ). مقدار طبیعی اندکس شوک </a:t>
            </a:r>
            <a:r>
              <a:rPr lang="fa-IR" sz="2800" b="1" u="sng" dirty="0" smtClean="0">
                <a:solidFill>
                  <a:srgbClr val="FFFF00"/>
                </a:solidFill>
                <a:cs typeface="B Mitra" panose="00000400000000000000" pitchFamily="2" charset="-78"/>
              </a:rPr>
              <a:t>بین 0.5 تا 0.7</a:t>
            </a:r>
            <a:r>
              <a:rPr lang="fa-IR" sz="2800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است. </a:t>
            </a:r>
          </a:p>
          <a:p>
            <a:pPr algn="r" rtl="1"/>
            <a:r>
              <a:rPr lang="fa-IR" sz="2800" b="1" dirty="0" smtClean="0">
                <a:solidFill>
                  <a:srgbClr val="AF2194"/>
                </a:solidFill>
                <a:cs typeface="B Mitra" panose="00000400000000000000" pitchFamily="2" charset="-78"/>
              </a:rPr>
              <a:t>مقادیر بیشتر از 0.7 بیانگر کاهش پرفیوژن بافتی هستند 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فاکتورهای خطر </a:t>
            </a:r>
            <a:br>
              <a:rPr lang="fa-IR" dirty="0" smtClean="0">
                <a:solidFill>
                  <a:srgbClr val="7030A0"/>
                </a:solidFill>
              </a:rPr>
            </a:br>
            <a:r>
              <a:rPr lang="fa-IR" dirty="0" smtClean="0">
                <a:solidFill>
                  <a:srgbClr val="7030A0"/>
                </a:solidFill>
              </a:rPr>
              <a:t>حین </a:t>
            </a:r>
            <a:r>
              <a:rPr lang="fa-IR" dirty="0">
                <a:solidFill>
                  <a:srgbClr val="7030A0"/>
                </a:solidFill>
              </a:rPr>
              <a:t>بارداری/ قبل از زایمان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مشکوک به جفت آکرتا/اینکرتا/ پرکرتا</a:t>
            </a:r>
          </a:p>
          <a:p>
            <a:pPr algn="r" rtl="1"/>
            <a:r>
              <a:rPr lang="fa-IR" dirty="0" smtClean="0"/>
              <a:t>شاخص </a:t>
            </a:r>
            <a:r>
              <a:rPr lang="fa-IR" dirty="0"/>
              <a:t>توده بدنی قبل از بارداری&gt; 50</a:t>
            </a:r>
          </a:p>
          <a:p>
            <a:pPr algn="r" rtl="1"/>
            <a:r>
              <a:rPr lang="fa-IR" dirty="0" smtClean="0"/>
              <a:t>اختلال </a:t>
            </a:r>
            <a:r>
              <a:rPr lang="fa-IR" dirty="0"/>
              <a:t>خونریزی بالینی قابل توجه</a:t>
            </a:r>
          </a:p>
          <a:p>
            <a:pPr algn="r" rtl="1"/>
            <a:r>
              <a:rPr lang="fa-IR" dirty="0" smtClean="0"/>
              <a:t>سایر </a:t>
            </a:r>
            <a:r>
              <a:rPr lang="fa-IR" dirty="0"/>
              <a:t>خطرات طبی/جراحی قابل توجه</a:t>
            </a:r>
          </a:p>
          <a:p>
            <a:pPr algn="r" rtl="1"/>
            <a:r>
              <a:rPr lang="fa-IR" dirty="0" smtClean="0"/>
              <a:t>جفت </a:t>
            </a:r>
            <a:r>
              <a:rPr lang="fa-IR" dirty="0"/>
              <a:t>آکرتا</a:t>
            </a:r>
          </a:p>
          <a:p>
            <a:pPr algn="r" rtl="1"/>
            <a:r>
              <a:rPr lang="fa-IR" dirty="0" smtClean="0"/>
              <a:t>سابقه </a:t>
            </a:r>
            <a:r>
              <a:rPr lang="fa-IR" dirty="0"/>
              <a:t>سزارین کلاسیک</a:t>
            </a:r>
          </a:p>
          <a:p>
            <a:pPr algn="r" rtl="1"/>
            <a:r>
              <a:rPr lang="fa-IR" dirty="0" smtClean="0"/>
              <a:t>سابقه </a:t>
            </a:r>
            <a:r>
              <a:rPr lang="fa-IR" dirty="0"/>
              <a:t>میومکتومی</a:t>
            </a:r>
          </a:p>
          <a:p>
            <a:pPr algn="r" rtl="1"/>
            <a:r>
              <a:rPr lang="fa-IR" dirty="0" smtClean="0"/>
              <a:t>جفت </a:t>
            </a:r>
            <a:r>
              <a:rPr lang="fa-IR" dirty="0"/>
              <a:t>سرراهی</a:t>
            </a:r>
          </a:p>
        </p:txBody>
      </p:sp>
    </p:spTree>
    <p:extLst>
      <p:ext uri="{BB962C8B-B14F-4D97-AF65-F5344CB8AC3E}">
        <p14:creationId xmlns:p14="http://schemas.microsoft.com/office/powerpoint/2010/main" val="17704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وجود فاکتورهای </a:t>
            </a:r>
            <a:r>
              <a:rPr lang="fa-IR" dirty="0">
                <a:solidFill>
                  <a:srgbClr val="7030A0"/>
                </a:solidFill>
              </a:rPr>
              <a:t>خطر </a:t>
            </a:r>
            <a:br>
              <a:rPr lang="fa-IR" dirty="0">
                <a:solidFill>
                  <a:srgbClr val="7030A0"/>
                </a:solidFill>
              </a:rPr>
            </a:br>
            <a:r>
              <a:rPr lang="fa-IR" dirty="0">
                <a:solidFill>
                  <a:srgbClr val="7030A0"/>
                </a:solidFill>
              </a:rPr>
              <a:t>حین بارداری/ قبل از زایمان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7030A0"/>
                </a:solidFill>
              </a:rPr>
              <a:t>مداخله</a:t>
            </a:r>
            <a:r>
              <a:rPr lang="fa-IR" dirty="0">
                <a:solidFill>
                  <a:srgbClr val="7030A0"/>
                </a:solidFill>
              </a:rPr>
              <a:t> </a:t>
            </a:r>
            <a:r>
              <a:rPr lang="fa-IR" dirty="0"/>
              <a:t>: 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</a:t>
            </a:r>
            <a:r>
              <a:rPr lang="fa-IR" dirty="0" smtClean="0"/>
              <a:t>بیماران </a:t>
            </a:r>
            <a:r>
              <a:rPr lang="fa-IR" dirty="0"/>
              <a:t>با سابقه حداقل یک بار سزارین، قبل از زایمان باید </a:t>
            </a:r>
            <a:r>
              <a:rPr lang="fa-IR" dirty="0">
                <a:solidFill>
                  <a:srgbClr val="7030A0"/>
                </a:solidFill>
              </a:rPr>
              <a:t>محل </a:t>
            </a:r>
            <a:r>
              <a:rPr lang="fa-IR" dirty="0"/>
              <a:t>جفت تعیین </a:t>
            </a:r>
            <a:r>
              <a:rPr lang="fa-IR" dirty="0" smtClean="0"/>
              <a:t>گردد </a:t>
            </a:r>
            <a:endParaRPr lang="en-US" dirty="0" smtClean="0"/>
          </a:p>
          <a:p>
            <a:pPr algn="r" rtl="1"/>
            <a:r>
              <a:rPr lang="fa-IR" dirty="0" smtClean="0"/>
              <a:t>.</a:t>
            </a:r>
            <a:endParaRPr lang="fa-IR" dirty="0"/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solidFill>
                  <a:srgbClr val="7030A0"/>
                </a:solidFill>
              </a:rPr>
              <a:t>بایدها </a:t>
            </a:r>
            <a:r>
              <a:rPr lang="fa-IR" dirty="0" smtClean="0"/>
              <a:t>در بیماران </a:t>
            </a:r>
            <a:r>
              <a:rPr lang="fa-IR" dirty="0"/>
              <a:t>با خطر بالای جفت </a:t>
            </a:r>
            <a:r>
              <a:rPr lang="fa-IR" dirty="0" smtClean="0"/>
              <a:t>سرراهی:</a:t>
            </a:r>
            <a:endParaRPr lang="fa-IR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1- انجام تصویربرداری </a:t>
            </a:r>
            <a:r>
              <a:rPr lang="fa-IR" dirty="0"/>
              <a:t>مناسب برای ارزیابی خطر قبل از زایمان 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2- انتقال </a:t>
            </a:r>
            <a:r>
              <a:rPr lang="fa-IR" dirty="0"/>
              <a:t>به سطح متناسب مراقبت ها برای زایمان در صورت شک به جفت </a:t>
            </a:r>
            <a:r>
              <a:rPr lang="fa-IR" dirty="0" smtClean="0"/>
              <a:t>آکرتا.</a:t>
            </a:r>
            <a:endParaRPr lang="fa-IR" dirty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9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accent1"/>
                </a:solidFill>
              </a:rPr>
              <a:t> </a:t>
            </a:r>
            <a:r>
              <a:rPr lang="fa-IR" dirty="0" smtClean="0">
                <a:solidFill>
                  <a:srgbClr val="7030A0"/>
                </a:solidFill>
              </a:rPr>
              <a:t>فاکتورهای خطر متوسط</a:t>
            </a:r>
            <a:r>
              <a:rPr lang="fa-IR" dirty="0" smtClean="0">
                <a:solidFill>
                  <a:schemeClr val="accent1"/>
                </a:solidFill>
              </a:rPr>
              <a:t/>
            </a:r>
            <a:br>
              <a:rPr lang="fa-IR" dirty="0" smtClean="0">
                <a:solidFill>
                  <a:schemeClr val="accent1"/>
                </a:solidFill>
              </a:rPr>
            </a:br>
            <a:r>
              <a:rPr lang="fa-IR" dirty="0" smtClean="0"/>
              <a:t>لیبر </a:t>
            </a:r>
            <a:r>
              <a:rPr lang="fa-IR" dirty="0"/>
              <a:t>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 smtClean="0"/>
              <a:t>سزارین </a:t>
            </a:r>
            <a:r>
              <a:rPr lang="fa-IR" sz="3200" dirty="0"/>
              <a:t>قبلی، جراحی قبلی رحم، لاپاراتومی متعدد</a:t>
            </a:r>
          </a:p>
          <a:p>
            <a:pPr algn="r" rtl="1"/>
            <a:r>
              <a:rPr lang="fa-IR" sz="3200" dirty="0" smtClean="0"/>
              <a:t>بارداری </a:t>
            </a:r>
            <a:r>
              <a:rPr lang="fa-IR" sz="3200" dirty="0"/>
              <a:t>چند قلویی</a:t>
            </a:r>
          </a:p>
          <a:p>
            <a:pPr algn="r" rtl="1"/>
            <a:r>
              <a:rPr lang="fa-IR" sz="3200" dirty="0" smtClean="0"/>
              <a:t>سابقه </a:t>
            </a:r>
            <a:r>
              <a:rPr lang="fa-IR" sz="3200" dirty="0"/>
              <a:t>بیش از 4 زایمان قبلی</a:t>
            </a:r>
          </a:p>
          <a:p>
            <a:pPr algn="r" rtl="1"/>
            <a:r>
              <a:rPr lang="fa-IR" sz="3200" dirty="0" smtClean="0"/>
              <a:t>میوم </a:t>
            </a:r>
            <a:r>
              <a:rPr lang="fa-IR" sz="3200" dirty="0"/>
              <a:t>بزرگ</a:t>
            </a:r>
          </a:p>
          <a:p>
            <a:pPr algn="r" rtl="1"/>
            <a:r>
              <a:rPr lang="fa-IR" sz="3200" dirty="0" smtClean="0"/>
              <a:t>جنین </a:t>
            </a:r>
            <a:r>
              <a:rPr lang="fa-IR" sz="3200" dirty="0"/>
              <a:t>بزرگ(&gt;4000 گرم)</a:t>
            </a:r>
          </a:p>
          <a:p>
            <a:pPr algn="r" rtl="1"/>
            <a:r>
              <a:rPr lang="fa-IR" sz="3200" dirty="0" smtClean="0"/>
              <a:t>چاقی(</a:t>
            </a:r>
            <a:r>
              <a:rPr lang="en-US" sz="3200" dirty="0" smtClean="0"/>
              <a:t>BMI&gt;40</a:t>
            </a:r>
            <a:r>
              <a:rPr lang="fa-IR" sz="3200" dirty="0" smtClean="0"/>
              <a:t>)</a:t>
            </a:r>
            <a:endParaRPr lang="en-US" sz="3200" dirty="0"/>
          </a:p>
          <a:p>
            <a:pPr algn="r" rtl="1"/>
            <a:r>
              <a:rPr lang="fa-IR" sz="3200" dirty="0" smtClean="0"/>
              <a:t>هماتوکریت </a:t>
            </a:r>
            <a:r>
              <a:rPr lang="fa-IR" sz="3200" dirty="0"/>
              <a:t>کمتر از %30 همراه با و سایر عوامل خطر</a:t>
            </a:r>
          </a:p>
          <a:p>
            <a:pPr algn="r" rtl="1"/>
            <a:r>
              <a:rPr lang="fa-IR" sz="3200" dirty="0" smtClean="0"/>
              <a:t>کوریوآمنیونیت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144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accent1"/>
                </a:solidFill>
              </a:rPr>
              <a:t> </a:t>
            </a:r>
            <a:r>
              <a:rPr lang="fa-IR" dirty="0" smtClean="0">
                <a:solidFill>
                  <a:srgbClr val="7030A0"/>
                </a:solidFill>
              </a:rPr>
              <a:t>فاکتورهای خطر متوسط</a:t>
            </a:r>
            <a:r>
              <a:rPr lang="fa-IR" dirty="0" smtClean="0">
                <a:solidFill>
                  <a:schemeClr val="accent1"/>
                </a:solidFill>
              </a:rPr>
              <a:t/>
            </a:r>
            <a:br>
              <a:rPr lang="fa-IR" dirty="0" smtClean="0">
                <a:solidFill>
                  <a:schemeClr val="accent1"/>
                </a:solidFill>
              </a:rPr>
            </a:br>
            <a:r>
              <a:rPr lang="fa-IR" dirty="0" smtClean="0"/>
              <a:t>لیبر </a:t>
            </a:r>
            <a:r>
              <a:rPr lang="fa-IR" dirty="0"/>
              <a:t>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/>
              <a:t>دریافت اکسی توسین &gt; 24 ساعت</a:t>
            </a:r>
          </a:p>
          <a:p>
            <a:pPr algn="r" rtl="1"/>
            <a:r>
              <a:rPr lang="fa-IR" sz="2400" dirty="0"/>
              <a:t>مرحله دوم طول کشیده</a:t>
            </a:r>
          </a:p>
          <a:p>
            <a:pPr algn="r" rtl="1"/>
            <a:r>
              <a:rPr lang="fa-IR" sz="2400" dirty="0"/>
              <a:t>دریافت سولفات منیزیوم</a:t>
            </a:r>
          </a:p>
          <a:p>
            <a:pPr algn="r" rtl="1"/>
            <a:r>
              <a:rPr lang="fa-IR" sz="2400" dirty="0"/>
              <a:t>زایمان با وسیله</a:t>
            </a:r>
          </a:p>
          <a:p>
            <a:pPr algn="r" rtl="1"/>
            <a:r>
              <a:rPr lang="fa-IR" sz="2400" dirty="0"/>
              <a:t>پارگی ها</a:t>
            </a:r>
          </a:p>
          <a:p>
            <a:pPr algn="r" rtl="1"/>
            <a:r>
              <a:rPr lang="fa-IR" sz="2400" dirty="0"/>
              <a:t>سابقه خونریزی پس از زایمان</a:t>
            </a:r>
          </a:p>
          <a:p>
            <a:pPr algn="r" rtl="1"/>
            <a:r>
              <a:rPr lang="fa-IR" sz="2400" dirty="0"/>
              <a:t>باقی ماندن جفت و پرده ها</a:t>
            </a:r>
          </a:p>
          <a:p>
            <a:pPr algn="r" rtl="1"/>
            <a:r>
              <a:rPr lang="fa-IR" sz="2400" dirty="0"/>
              <a:t> اختلالات فشار خون(مثال: پراکلامپسی)</a:t>
            </a:r>
          </a:p>
          <a:p>
            <a:pPr algn="r" rtl="1"/>
            <a:r>
              <a:rPr lang="fa-IR" sz="2400" dirty="0"/>
              <a:t> مصرف داروهای ضد انعقادی</a:t>
            </a:r>
          </a:p>
          <a:p>
            <a:pPr algn="r" rtl="1"/>
            <a:r>
              <a:rPr lang="fa-IR" sz="2400" dirty="0"/>
              <a:t>سابقه خونریزی زایمانی قبلی</a:t>
            </a:r>
          </a:p>
        </p:txBody>
      </p:sp>
    </p:spTree>
    <p:extLst>
      <p:ext uri="{BB962C8B-B14F-4D97-AF65-F5344CB8AC3E}">
        <p14:creationId xmlns:p14="http://schemas.microsoft.com/office/powerpoint/2010/main" val="12771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7030A0"/>
                </a:solidFill>
              </a:rPr>
              <a:t>فاکتورهای خطر متوسط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لیبر و زایمان/ بلافاصله پس از زایمان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مرحله دوم طول کشیده</a:t>
            </a:r>
          </a:p>
          <a:p>
            <a:pPr algn="r" rtl="1"/>
            <a:r>
              <a:rPr lang="fa-IR" dirty="0"/>
              <a:t>دریافت سولفات منیزیوم</a:t>
            </a:r>
          </a:p>
          <a:p>
            <a:pPr algn="r" rtl="1"/>
            <a:r>
              <a:rPr lang="fa-IR" dirty="0"/>
              <a:t>زایمان با وسیله</a:t>
            </a:r>
          </a:p>
          <a:p>
            <a:pPr algn="r" rtl="1"/>
            <a:r>
              <a:rPr lang="fa-IR" dirty="0"/>
              <a:t>پارگی ها</a:t>
            </a:r>
          </a:p>
          <a:p>
            <a:pPr algn="r" rtl="1"/>
            <a:r>
              <a:rPr lang="fa-IR" dirty="0"/>
              <a:t>سابقه خونریزی پس از زایمان</a:t>
            </a:r>
          </a:p>
          <a:p>
            <a:pPr algn="r" rtl="1"/>
            <a:r>
              <a:rPr lang="fa-IR" dirty="0"/>
              <a:t>باقی ماندن جفت و پرده ها</a:t>
            </a:r>
          </a:p>
          <a:p>
            <a:pPr algn="r" rtl="1"/>
            <a:r>
              <a:rPr lang="fa-IR" dirty="0"/>
              <a:t> اختلالات فشار خون(مثال: پراکلامپسی)</a:t>
            </a:r>
          </a:p>
          <a:p>
            <a:pPr algn="r" rtl="1"/>
            <a:r>
              <a:rPr lang="fa-IR" dirty="0"/>
              <a:t> مصرف داروهای ضد انعقادی</a:t>
            </a:r>
          </a:p>
          <a:p>
            <a:pPr algn="r" rtl="1"/>
            <a:r>
              <a:rPr lang="fa-IR" dirty="0"/>
              <a:t>سابقه خونریزی زایمانی قبلی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سزارین قبلی، جراحی قبلی رحم، لاپاراتومی متعدد</a:t>
            </a:r>
          </a:p>
          <a:p>
            <a:pPr algn="r" rtl="1"/>
            <a:r>
              <a:rPr lang="fa-IR" dirty="0"/>
              <a:t>بارداری چند قلویی</a:t>
            </a:r>
          </a:p>
          <a:p>
            <a:pPr algn="r" rtl="1"/>
            <a:r>
              <a:rPr lang="fa-IR" dirty="0"/>
              <a:t>سابقه بیش از 4 زایمان قبلی</a:t>
            </a:r>
          </a:p>
          <a:p>
            <a:pPr algn="r" rtl="1"/>
            <a:r>
              <a:rPr lang="fa-IR" dirty="0"/>
              <a:t>میوم بزرگ</a:t>
            </a:r>
          </a:p>
          <a:p>
            <a:pPr algn="r" rtl="1"/>
            <a:r>
              <a:rPr lang="fa-IR" dirty="0"/>
              <a:t>جنین بزرگ(&gt;4000 گرم)</a:t>
            </a:r>
          </a:p>
          <a:p>
            <a:pPr algn="r" rtl="1"/>
            <a:r>
              <a:rPr lang="fa-IR" dirty="0"/>
              <a:t>چاقی(</a:t>
            </a:r>
            <a:r>
              <a:rPr lang="en-US" dirty="0" smtClean="0"/>
              <a:t>BMI&gt;40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هماتوکریت </a:t>
            </a:r>
            <a:r>
              <a:rPr lang="fa-IR" dirty="0"/>
              <a:t>کمتر از %30 همراه با </a:t>
            </a:r>
            <a:r>
              <a:rPr lang="fa-IR" dirty="0" smtClean="0"/>
              <a:t>سایر </a:t>
            </a:r>
            <a:r>
              <a:rPr lang="fa-IR" dirty="0"/>
              <a:t>عوامل خطر</a:t>
            </a:r>
          </a:p>
          <a:p>
            <a:pPr algn="r" rtl="1"/>
            <a:r>
              <a:rPr lang="fa-IR" dirty="0"/>
              <a:t>کوریوآمنیونیت</a:t>
            </a:r>
          </a:p>
          <a:p>
            <a:pPr algn="r" rtl="1"/>
            <a:r>
              <a:rPr lang="fa-IR" dirty="0"/>
              <a:t>دریافت اکسی توسین &gt; 24 ساعت</a:t>
            </a:r>
          </a:p>
        </p:txBody>
      </p:sp>
    </p:spTree>
    <p:extLst>
      <p:ext uri="{BB962C8B-B14F-4D97-AF65-F5344CB8AC3E}">
        <p14:creationId xmlns:p14="http://schemas.microsoft.com/office/powerpoint/2010/main" val="34105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وجود فاکتورهای </a:t>
            </a:r>
            <a:r>
              <a:rPr lang="fa-IR" dirty="0">
                <a:solidFill>
                  <a:srgbClr val="7030A0"/>
                </a:solidFill>
              </a:rPr>
              <a:t>خطر متوسط</a:t>
            </a:r>
            <a:r>
              <a:rPr lang="fa-IR" dirty="0">
                <a:solidFill>
                  <a:schemeClr val="accent1"/>
                </a:solidFill>
              </a:rPr>
              <a:t/>
            </a:r>
            <a:br>
              <a:rPr lang="fa-IR" dirty="0">
                <a:solidFill>
                  <a:schemeClr val="accent1"/>
                </a:solidFill>
              </a:rPr>
            </a:br>
            <a:r>
              <a:rPr lang="fa-IR" dirty="0"/>
              <a:t>لیبر 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>
                <a:solidFill>
                  <a:srgbClr val="7030A0"/>
                </a:solidFill>
              </a:rPr>
              <a:t>مداخله</a:t>
            </a:r>
            <a:r>
              <a:rPr lang="fa-IR" sz="3600" dirty="0"/>
              <a:t>:</a:t>
            </a:r>
          </a:p>
          <a:p>
            <a:pPr marL="0" indent="0" algn="r" rtl="1">
              <a:buNone/>
            </a:pPr>
            <a:r>
              <a:rPr lang="fa-IR" sz="3600" dirty="0"/>
              <a:t>آزمایشات  تعیین گروه خون/ </a:t>
            </a:r>
            <a:r>
              <a:rPr lang="en-US" sz="3600" dirty="0"/>
              <a:t>RH ، </a:t>
            </a:r>
            <a:r>
              <a:rPr lang="fa-IR" sz="3600" dirty="0"/>
              <a:t>غربالگری آنتی بادی ، اقدام بر اساس پروتکل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3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فاکتورهای خطر </a:t>
            </a:r>
            <a:r>
              <a:rPr lang="fa-IR" dirty="0" smtClean="0">
                <a:solidFill>
                  <a:srgbClr val="7030A0"/>
                </a:solidFill>
              </a:rPr>
              <a:t>شدید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لیبر 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جفت </a:t>
            </a:r>
            <a:r>
              <a:rPr lang="fa-IR" dirty="0"/>
              <a:t>سرراهی/ </a:t>
            </a:r>
            <a:r>
              <a:rPr lang="en-US" dirty="0"/>
              <a:t>Low lying</a:t>
            </a:r>
          </a:p>
          <a:p>
            <a:pPr algn="r" rtl="1"/>
            <a:r>
              <a:rPr lang="fa-IR" dirty="0" smtClean="0"/>
              <a:t>شک </a:t>
            </a:r>
            <a:r>
              <a:rPr lang="fa-IR" dirty="0"/>
              <a:t>به جفت آکرتا/ پرکرتا</a:t>
            </a:r>
          </a:p>
          <a:p>
            <a:pPr algn="r" rtl="1"/>
            <a:r>
              <a:rPr lang="fa-IR" dirty="0" smtClean="0"/>
              <a:t>تعداد </a:t>
            </a:r>
            <a:r>
              <a:rPr lang="fa-IR" dirty="0"/>
              <a:t>پلاکت کمتر از 70000</a:t>
            </a:r>
          </a:p>
          <a:p>
            <a:pPr algn="r" rtl="1"/>
            <a:r>
              <a:rPr lang="fa-IR" dirty="0" smtClean="0"/>
              <a:t>خونریزی </a:t>
            </a:r>
            <a:r>
              <a:rPr lang="fa-IR" dirty="0"/>
              <a:t>فعال</a:t>
            </a:r>
          </a:p>
          <a:p>
            <a:pPr algn="r" rtl="1"/>
            <a:r>
              <a:rPr lang="fa-IR" dirty="0" smtClean="0"/>
              <a:t>کوآگولوپاتی </a:t>
            </a:r>
            <a:r>
              <a:rPr lang="fa-IR" dirty="0"/>
              <a:t>شناخته شده</a:t>
            </a:r>
          </a:p>
          <a:p>
            <a:pPr algn="r" rtl="1"/>
            <a:r>
              <a:rPr lang="fa-IR" dirty="0" smtClean="0"/>
              <a:t>خونریزی </a:t>
            </a:r>
            <a:r>
              <a:rPr lang="fa-IR" dirty="0"/>
              <a:t>فعال جدید</a:t>
            </a:r>
          </a:p>
          <a:p>
            <a:pPr algn="r" rtl="1"/>
            <a:r>
              <a:rPr lang="fa-IR" dirty="0" smtClean="0"/>
              <a:t>دکولمان </a:t>
            </a:r>
            <a:r>
              <a:rPr lang="fa-IR" dirty="0"/>
              <a:t>جفت(بیش از 50 درصد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/>
            <a:r>
              <a:rPr lang="fa-IR" dirty="0" smtClean="0"/>
              <a:t>بیماران </a:t>
            </a:r>
            <a:r>
              <a:rPr lang="en-US" dirty="0"/>
              <a:t>ASA </a:t>
            </a:r>
            <a:r>
              <a:rPr lang="fa-IR" dirty="0"/>
              <a:t>کلاس 3 و بالاتر (</a:t>
            </a:r>
            <a:r>
              <a:rPr lang="en-US" dirty="0"/>
              <a:t>ASA: American Society of Anesthesiology </a:t>
            </a:r>
            <a:r>
              <a:rPr lang="en-US" dirty="0" smtClean="0"/>
              <a:t>Classification</a:t>
            </a:r>
            <a:r>
              <a:rPr lang="fa-IR" dirty="0" smtClean="0"/>
              <a:t>)</a:t>
            </a:r>
            <a:endParaRPr lang="en-US" dirty="0"/>
          </a:p>
          <a:p>
            <a:pPr algn="r" rtl="1"/>
            <a:r>
              <a:rPr lang="fa-IR" dirty="0" smtClean="0"/>
              <a:t>دارا </a:t>
            </a:r>
            <a:r>
              <a:rPr lang="fa-IR" dirty="0"/>
              <a:t>بودن </a:t>
            </a:r>
            <a:r>
              <a:rPr lang="fa-IR" dirty="0">
                <a:solidFill>
                  <a:srgbClr val="7030A0"/>
                </a:solidFill>
              </a:rPr>
              <a:t>دو مورد و یا بیشتر از فاکتورهای خطر متوسط </a:t>
            </a:r>
            <a:r>
              <a:rPr lang="fa-IR" dirty="0"/>
              <a:t>هنگام لیبر، زایمان و بلافاصله پس از زایمان</a:t>
            </a:r>
          </a:p>
        </p:txBody>
      </p:sp>
    </p:spTree>
    <p:extLst>
      <p:ext uri="{BB962C8B-B14F-4D97-AF65-F5344CB8AC3E}">
        <p14:creationId xmlns:p14="http://schemas.microsoft.com/office/powerpoint/2010/main" val="34374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وجود فاکتورهای </a:t>
            </a:r>
            <a:r>
              <a:rPr lang="fa-IR" dirty="0">
                <a:solidFill>
                  <a:srgbClr val="7030A0"/>
                </a:solidFill>
              </a:rPr>
              <a:t>خطر شدید</a:t>
            </a:r>
            <a:r>
              <a:rPr lang="fa-IR" dirty="0">
                <a:solidFill>
                  <a:schemeClr val="accent1"/>
                </a:solidFill>
              </a:rPr>
              <a:t/>
            </a:r>
            <a:br>
              <a:rPr lang="fa-IR" dirty="0">
                <a:solidFill>
                  <a:schemeClr val="accent1"/>
                </a:solidFill>
              </a:rPr>
            </a:br>
            <a:r>
              <a:rPr lang="fa-IR" dirty="0"/>
              <a:t>لیبر 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600" dirty="0">
                <a:solidFill>
                  <a:srgbClr val="7030A0"/>
                </a:solidFill>
              </a:rPr>
              <a:t>مداخله:</a:t>
            </a:r>
          </a:p>
          <a:p>
            <a:pPr marL="0" indent="0" algn="r" rtl="1">
              <a:buNone/>
            </a:pPr>
            <a:r>
              <a:rPr lang="fa-IR" sz="3200" dirty="0"/>
              <a:t>آزمایشات  تعیین گروه خون/ </a:t>
            </a:r>
            <a:r>
              <a:rPr lang="en-US" sz="3200" dirty="0"/>
              <a:t>RH ، </a:t>
            </a:r>
            <a:r>
              <a:rPr lang="fa-IR" sz="3200" dirty="0"/>
              <a:t>انجام کراس مچ، اقدام بر اساس پروتکل</a:t>
            </a:r>
          </a:p>
          <a:p>
            <a:pPr marL="0" indent="0" algn="r" rtl="1">
              <a:buNone/>
            </a:pPr>
            <a:endParaRPr lang="fa-IR" sz="3200" dirty="0"/>
          </a:p>
          <a:p>
            <a:pPr marL="0" indent="0" algn="r" rtl="1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5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سایرفاکتورهای</a:t>
            </a:r>
            <a:r>
              <a:rPr lang="fa-IR" dirty="0" smtClean="0"/>
              <a:t> </a:t>
            </a:r>
            <a:r>
              <a:rPr lang="fa-IR" dirty="0">
                <a:solidFill>
                  <a:srgbClr val="7030A0"/>
                </a:solidFill>
              </a:rPr>
              <a:t>خطر</a:t>
            </a:r>
            <a:r>
              <a:rPr lang="fa-IR" dirty="0"/>
              <a:t>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لیبر </a:t>
            </a:r>
            <a:r>
              <a:rPr lang="fa-IR" dirty="0"/>
              <a:t>و زایمان/ بلافاصله پس از زایمان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زایمان سریع   </a:t>
            </a:r>
          </a:p>
          <a:p>
            <a:pPr algn="r" rtl="1"/>
            <a:r>
              <a:rPr lang="fa-IR" dirty="0" smtClean="0"/>
              <a:t>وارونگی </a:t>
            </a:r>
            <a:r>
              <a:rPr lang="fa-IR" dirty="0"/>
              <a:t>رحم </a:t>
            </a:r>
          </a:p>
          <a:p>
            <a:pPr algn="r" rtl="1"/>
            <a:r>
              <a:rPr lang="fa-IR" dirty="0" smtClean="0"/>
              <a:t>سپسیس</a:t>
            </a:r>
            <a:endParaRPr lang="fa-IR" dirty="0"/>
          </a:p>
          <a:p>
            <a:pPr algn="r" rtl="1"/>
            <a:r>
              <a:rPr lang="fa-IR" dirty="0" smtClean="0"/>
              <a:t>بارداری </a:t>
            </a:r>
            <a:r>
              <a:rPr lang="fa-IR" dirty="0"/>
              <a:t>با روش‌های کمک باروری  </a:t>
            </a:r>
          </a:p>
          <a:p>
            <a:pPr algn="r" rtl="1"/>
            <a:r>
              <a:rPr lang="fa-IR" dirty="0" smtClean="0"/>
              <a:t>مصرف </a:t>
            </a:r>
            <a:r>
              <a:rPr lang="fa-IR" dirty="0"/>
              <a:t>برخی داروها : شل کننده‌های رحمی ، </a:t>
            </a:r>
            <a:r>
              <a:rPr lang="fa-IR" dirty="0" smtClean="0"/>
              <a:t>داروهای </a:t>
            </a:r>
            <a:r>
              <a:rPr lang="fa-IR" dirty="0"/>
              <a:t>آنتی </a:t>
            </a:r>
            <a:r>
              <a:rPr lang="fa-IR" dirty="0" smtClean="0"/>
              <a:t>ترومبوتیک </a:t>
            </a:r>
            <a:endParaRPr lang="fa-IR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sz="3600" dirty="0">
                <a:solidFill>
                  <a:srgbClr val="7030A0"/>
                </a:solidFill>
              </a:rPr>
              <a:t>نکته</a:t>
            </a:r>
            <a:r>
              <a:rPr lang="fa-IR" dirty="0"/>
              <a:t>: در مورد تمامی اقدامات در مورد مادران پر خطر(متوسط و شدید) از دستورالعمل های اداره سلامت مادران وزارت بهداشت پیروی گردد.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03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3200" y="-2190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200" dirty="0"/>
              <a:t>تشخیص میزان خونریزی با توجه با علائم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80460"/>
              </p:ext>
            </p:extLst>
          </p:nvPr>
        </p:nvGraphicFramePr>
        <p:xfrm>
          <a:off x="1054100" y="849132"/>
          <a:ext cx="9918700" cy="583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852">
                <a:tc>
                  <a:txBody>
                    <a:bodyPr/>
                    <a:lstStyle/>
                    <a:p>
                      <a:pPr algn="r"/>
                      <a:r>
                        <a:rPr lang="fa-IR" sz="2000" b="1" dirty="0" smtClean="0"/>
                        <a:t>مرحله 4</a:t>
                      </a:r>
                      <a:endParaRPr lang="en-US" sz="2000" b="1" dirty="0"/>
                    </a:p>
                  </a:txBody>
                  <a:tcPr marL="104407" marR="104407" marT="52204" marB="5220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b="1" dirty="0" smtClean="0"/>
                        <a:t>مرحله 3</a:t>
                      </a:r>
                      <a:endParaRPr lang="en-US" sz="2000" b="1" dirty="0"/>
                    </a:p>
                  </a:txBody>
                  <a:tcPr marL="104407" marR="104407" marT="52204" marB="52204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مرحله</a:t>
                      </a:r>
                      <a:r>
                        <a:rPr lang="fa-IR" sz="20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2</a:t>
                      </a:r>
                      <a:endParaRPr lang="fa-IR" sz="2000" b="1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b="1" dirty="0" smtClean="0"/>
                        <a:t>مرحله</a:t>
                      </a:r>
                      <a:r>
                        <a:rPr lang="fa-IR" sz="2000" b="1" baseline="0" dirty="0" smtClean="0"/>
                        <a:t> 1</a:t>
                      </a:r>
                      <a:endParaRPr lang="en-US" sz="2000" b="1" dirty="0"/>
                    </a:p>
                  </a:txBody>
                  <a:tcPr marL="104407" marR="104407" marT="52204" marB="5220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b="1" dirty="0" smtClean="0"/>
                        <a:t>طبقه بندی شدت خونریزی</a:t>
                      </a:r>
                      <a:endParaRPr lang="en-US" sz="2000" b="1" dirty="0"/>
                    </a:p>
                  </a:txBody>
                  <a:tcPr marL="104407" marR="104407" marT="52204" marB="522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بيش از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cc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2000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B Yagut"/>
                        </a:rPr>
                        <a:t>cc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 Yagut"/>
                          <a:ea typeface="Calibri"/>
                          <a:cs typeface="Arial"/>
                        </a:rPr>
                        <a:t> 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B Yagut"/>
                          <a:ea typeface="Calibri"/>
                          <a:cs typeface="Arial"/>
                        </a:rPr>
                        <a:t>2000ـ 1500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B Yagut"/>
                        </a:rPr>
                        <a:t>cc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 1500-1000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B Yagut"/>
                        </a:rPr>
                        <a:t>1000cc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 Yagut"/>
                          <a:ea typeface="Calibri"/>
                          <a:cs typeface="Arial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B Yagut"/>
                          <a:ea typeface="Calibri"/>
                          <a:cs typeface="Arial"/>
                        </a:rPr>
                        <a:t>&gt;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میزان خونریزی از دست رفته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140 </a:t>
                      </a:r>
                      <a:r>
                        <a:rPr lang="en-US" sz="1400" b="1">
                          <a:effectLst/>
                          <a:latin typeface="Symbol"/>
                          <a:ea typeface="Calibri"/>
                          <a:cs typeface="B Yagut"/>
                        </a:rPr>
                        <a:t>&gt;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140 ـ 120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119-100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100 </a:t>
                      </a:r>
                      <a:r>
                        <a:rPr lang="en-US" sz="1400" b="1" dirty="0">
                          <a:effectLst/>
                          <a:latin typeface="Symbol"/>
                          <a:ea typeface="Calibri"/>
                          <a:cs typeface="B Yagut"/>
                        </a:rPr>
                        <a:t>&lt;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تعداد ضربان قلب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کاهش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کاهش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طبیعی، ارتواستاتیک متغیر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فشار خون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کاهش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کاهش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کاهش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فشار نبض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آنوری/ بسیار جزیی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15 ـ 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30 ـ 20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طبیعی (50-30)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برون ده ادراری (</a:t>
                      </a: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B Yagut"/>
                        </a:rPr>
                        <a:t>ml/</a:t>
                      </a:r>
                      <a:r>
                        <a:rPr lang="en-US" sz="1200" b="1" dirty="0" err="1">
                          <a:effectLst/>
                          <a:latin typeface="Arial"/>
                          <a:ea typeface="Calibri"/>
                          <a:cs typeface="B Yagut"/>
                        </a:rPr>
                        <a:t>hr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35 </a:t>
                      </a:r>
                      <a:r>
                        <a:rPr lang="en-US" sz="1400" b="1">
                          <a:effectLst/>
                          <a:latin typeface="Symbol"/>
                          <a:ea typeface="Calibri"/>
                          <a:cs typeface="B Yagut"/>
                        </a:rPr>
                        <a:t>&gt;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40</a:t>
                      </a: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 30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30</a:t>
                      </a: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 20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طبیعی (20-14)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تعداد تنفس در دقیقه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گیج و لتارژیک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گیج 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(confused)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مضطرب 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(anxious)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Yagut"/>
                        </a:rPr>
                        <a:t>كمي مضطرب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وضعیت هوشیاری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045"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كريستالوييد و خون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كريستالوييد و خون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كريستالوييد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كريستالوييد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مایع جایگزین جبرانی موردنیاز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8306" marR="7830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4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9130" y="513384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7030A0"/>
                </a:solidFill>
                <a:cs typeface="+mj-cs"/>
              </a:rPr>
              <a:t>اندکس شوک ( </a:t>
            </a:r>
            <a:r>
              <a:rPr lang="en-US" sz="3600" b="1" dirty="0" smtClean="0">
                <a:solidFill>
                  <a:srgbClr val="7030A0"/>
                </a:solidFill>
                <a:cs typeface="+mj-cs"/>
              </a:rPr>
              <a:t>Shock index</a:t>
            </a:r>
            <a:r>
              <a:rPr lang="fa-IR" sz="3600" b="1" dirty="0" smtClean="0">
                <a:solidFill>
                  <a:srgbClr val="7030A0"/>
                </a:solidFill>
                <a:cs typeface="+mj-cs"/>
              </a:rPr>
              <a:t> 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11550" y="2791566"/>
            <a:ext cx="5168900" cy="1265032"/>
            <a:chOff x="3511550" y="2791566"/>
            <a:chExt cx="5168900" cy="1265032"/>
          </a:xfrm>
        </p:grpSpPr>
        <p:sp>
          <p:nvSpPr>
            <p:cNvPr id="14" name="TextBox 13"/>
            <p:cNvSpPr txBox="1"/>
            <p:nvPr/>
          </p:nvSpPr>
          <p:spPr>
            <a:xfrm>
              <a:off x="4406900" y="2791566"/>
              <a:ext cx="337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b="1" dirty="0" smtClean="0">
                  <a:solidFill>
                    <a:srgbClr val="7030A0"/>
                  </a:solidFill>
                  <a:cs typeface="B Mitra" panose="00000400000000000000" pitchFamily="2" charset="-78"/>
                </a:rPr>
                <a:t>تعداد ضربان قلب در دقیقه</a:t>
              </a:r>
              <a:endParaRPr lang="en-US" sz="2800" b="1" dirty="0">
                <a:solidFill>
                  <a:srgbClr val="7030A0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11550" y="3533378"/>
              <a:ext cx="5168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b="1" dirty="0" smtClean="0">
                  <a:solidFill>
                    <a:srgbClr val="7030A0"/>
                  </a:solidFill>
                  <a:cs typeface="B Mitra" panose="00000400000000000000" pitchFamily="2" charset="-78"/>
                </a:rPr>
                <a:t>مقدار فشارخون سیستولیک (میلیمتر جیوه)</a:t>
              </a:r>
              <a:endParaRPr lang="en-US" sz="2800" b="1" dirty="0">
                <a:solidFill>
                  <a:srgbClr val="7030A0"/>
                </a:solidFill>
                <a:cs typeface="B Mitra" panose="00000400000000000000" pitchFamily="2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562350" y="3454486"/>
              <a:ext cx="508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4738" cy="66477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مدیریت مرحله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4164"/>
            <a:ext cx="10644739" cy="520726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b="1" dirty="0"/>
              <a:t>گام های اولیه: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درخواست کمک </a:t>
            </a:r>
            <a:r>
              <a:rPr lang="fa-IR" dirty="0" smtClean="0"/>
              <a:t>(</a:t>
            </a:r>
            <a:r>
              <a:rPr lang="fa-IR" dirty="0"/>
              <a:t>اعلام پیش کد </a:t>
            </a:r>
            <a:r>
              <a:rPr lang="fa-IR" dirty="0" smtClean="0"/>
              <a:t>خونریزی)</a:t>
            </a:r>
            <a:endParaRPr lang="fa-IR" dirty="0"/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اطمینان </a:t>
            </a:r>
            <a:r>
              <a:rPr lang="fa-IR" b="1" dirty="0">
                <a:solidFill>
                  <a:srgbClr val="7030A0"/>
                </a:solidFill>
              </a:rPr>
              <a:t>از برقراری راه وریدی با آنژیوکت 16 یا 18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7030A0"/>
                </a:solidFill>
              </a:rPr>
              <a:t>افزایش </a:t>
            </a:r>
            <a:r>
              <a:rPr lang="fa-IR" b="1" dirty="0">
                <a:solidFill>
                  <a:srgbClr val="7030A0"/>
                </a:solidFill>
              </a:rPr>
              <a:t>مایعات </a:t>
            </a:r>
            <a:r>
              <a:rPr lang="fa-IR" b="1" dirty="0" smtClean="0">
                <a:solidFill>
                  <a:srgbClr val="7030A0"/>
                </a:solidFill>
              </a:rPr>
              <a:t>وریدی </a:t>
            </a:r>
            <a:r>
              <a:rPr lang="fa-IR" dirty="0" smtClean="0"/>
              <a:t>(</a:t>
            </a:r>
            <a:r>
              <a:rPr lang="fa-IR" dirty="0"/>
              <a:t>مایعات کریستالوئیدی بدون اکسی توسین) </a:t>
            </a:r>
          </a:p>
          <a:p>
            <a:pPr marL="0" indent="0" algn="r" rtl="1">
              <a:buNone/>
            </a:pPr>
            <a:r>
              <a:rPr lang="fa-IR" dirty="0" smtClean="0"/>
              <a:t>   </a:t>
            </a:r>
            <a:r>
              <a:rPr lang="fa-IR" b="1" dirty="0" smtClean="0">
                <a:solidFill>
                  <a:srgbClr val="C00000"/>
                </a:solidFill>
              </a:rPr>
              <a:t>حداکثر </a:t>
            </a:r>
            <a:r>
              <a:rPr lang="fa-IR" b="1" dirty="0">
                <a:solidFill>
                  <a:srgbClr val="C00000"/>
                </a:solidFill>
              </a:rPr>
              <a:t>تا </a:t>
            </a:r>
            <a:r>
              <a:rPr lang="fa-IR" b="1" dirty="0" smtClean="0">
                <a:solidFill>
                  <a:srgbClr val="C00000"/>
                </a:solidFill>
              </a:rPr>
              <a:t>3/5 </a:t>
            </a:r>
            <a:r>
              <a:rPr lang="fa-IR" b="1" dirty="0">
                <a:solidFill>
                  <a:srgbClr val="C00000"/>
                </a:solidFill>
              </a:rPr>
              <a:t>لیتر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جایگذاری </a:t>
            </a:r>
            <a:r>
              <a:rPr lang="fa-IR" b="1" dirty="0">
                <a:solidFill>
                  <a:srgbClr val="7030A0"/>
                </a:solidFill>
              </a:rPr>
              <a:t>سوند فولی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ماساژ </a:t>
            </a:r>
            <a:r>
              <a:rPr lang="fa-IR" b="1" dirty="0">
                <a:solidFill>
                  <a:srgbClr val="7030A0"/>
                </a:solidFill>
              </a:rPr>
              <a:t>دو دستی قله رحم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گرم </a:t>
            </a:r>
            <a:r>
              <a:rPr lang="fa-IR" b="1" dirty="0">
                <a:solidFill>
                  <a:srgbClr val="7030A0"/>
                </a:solidFill>
              </a:rPr>
              <a:t>نگه داشتن بیمار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اکسیژن </a:t>
            </a:r>
            <a:r>
              <a:rPr lang="fa-IR" b="1" dirty="0">
                <a:solidFill>
                  <a:srgbClr val="7030A0"/>
                </a:solidFill>
              </a:rPr>
              <a:t>درمانی(8-6 لیتر در دقیقه)</a:t>
            </a: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آزمایشات</a:t>
            </a:r>
            <a:r>
              <a:rPr lang="fa-IR" dirty="0" smtClean="0"/>
              <a:t>:</a:t>
            </a:r>
            <a:endParaRPr lang="en-US" dirty="0" smtClean="0"/>
          </a:p>
          <a:p>
            <a:pPr marL="0" indent="0" algn="r" rtl="1">
              <a:buNone/>
            </a:pPr>
            <a:r>
              <a:rPr lang="fa-IR" dirty="0" smtClean="0"/>
              <a:t>.. </a:t>
            </a:r>
            <a:r>
              <a:rPr lang="en-US" dirty="0" smtClean="0"/>
              <a:t>CBC</a:t>
            </a:r>
            <a:r>
              <a:rPr lang="en-US" dirty="0"/>
              <a:t>, Coagulation Tests, </a:t>
            </a:r>
            <a:r>
              <a:rPr lang="en-US" dirty="0" smtClean="0"/>
              <a:t>Fibrinogen, Creatinine, LFT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07855" cy="751405"/>
          </a:xfrm>
        </p:spPr>
        <p:txBody>
          <a:bodyPr/>
          <a:lstStyle/>
          <a:p>
            <a:pPr algn="r"/>
            <a:r>
              <a:rPr lang="fa-IR" dirty="0" smtClean="0"/>
              <a:t>مدیریت مرحله 1 </a:t>
            </a:r>
            <a:r>
              <a:rPr lang="fa-IR" sz="3200" dirty="0"/>
              <a:t>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44" y="1482291"/>
            <a:ext cx="10651156" cy="469467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b="1" dirty="0">
                <a:solidFill>
                  <a:srgbClr val="7030A0"/>
                </a:solidFill>
              </a:rPr>
              <a:t>دارودرمانی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اطمینان </a:t>
            </a:r>
            <a:r>
              <a:rPr lang="fa-IR" dirty="0"/>
              <a:t>از دریافت داروهای متناسب با تاریخچه بیمار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افزایش </a:t>
            </a:r>
            <a:r>
              <a:rPr lang="fa-IR" dirty="0"/>
              <a:t>میزان اکسی </a:t>
            </a:r>
            <a:r>
              <a:rPr lang="fa-IR" dirty="0" smtClean="0"/>
              <a:t>توسین و در صورت ادامه خونریزی تجویز سایر یوتروتونیکها مانند متیل ارگونوین، میزوپروستول و </a:t>
            </a:r>
            <a:r>
              <a:rPr lang="en-US" dirty="0" smtClean="0"/>
              <a:t>PGF2@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b="1" dirty="0">
                <a:solidFill>
                  <a:srgbClr val="7030A0"/>
                </a:solidFill>
              </a:rPr>
              <a:t>بانک خون/ آزمایشگاه</a:t>
            </a:r>
            <a:r>
              <a:rPr lang="fa-IR" dirty="0">
                <a:solidFill>
                  <a:srgbClr val="7030A0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اطمینان </a:t>
            </a:r>
            <a:r>
              <a:rPr lang="fa-IR" dirty="0"/>
              <a:t>از تعیین گروه خون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 کراس مچ </a:t>
            </a:r>
            <a:r>
              <a:rPr lang="fa-IR" dirty="0"/>
              <a:t>حداقل دو واحد پک </a:t>
            </a:r>
            <a:r>
              <a:rPr lang="fa-IR" dirty="0" smtClean="0"/>
              <a:t>سل</a:t>
            </a:r>
            <a:endParaRPr lang="en-US" dirty="0" smtClean="0"/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b="1" dirty="0">
                <a:solidFill>
                  <a:srgbClr val="7030A0"/>
                </a:solidFill>
              </a:rPr>
              <a:t>اقدام</a:t>
            </a:r>
            <a:r>
              <a:rPr lang="fa-IR" dirty="0">
                <a:solidFill>
                  <a:srgbClr val="7030A0"/>
                </a:solidFill>
              </a:rPr>
              <a:t>: </a:t>
            </a:r>
          </a:p>
          <a:p>
            <a:pPr marL="0" indent="0" algn="r" rtl="1">
              <a:buNone/>
            </a:pPr>
            <a:r>
              <a:rPr lang="fa-IR" dirty="0" smtClean="0"/>
              <a:t>   - تعیین علت </a:t>
            </a:r>
            <a:r>
              <a:rPr lang="fa-IR" dirty="0"/>
              <a:t>خونریزی و درمان </a:t>
            </a:r>
            <a:r>
              <a:rPr lang="fa-IR" dirty="0" smtClean="0"/>
              <a:t>آن</a:t>
            </a:r>
          </a:p>
          <a:p>
            <a:pPr marL="0" indent="0" algn="r" rtl="1">
              <a:buNone/>
            </a:pPr>
            <a:r>
              <a:rPr lang="fa-IR" dirty="0" smtClean="0"/>
              <a:t>   - آماده </a:t>
            </a:r>
            <a:r>
              <a:rPr lang="fa-IR" dirty="0"/>
              <a:t>کردن اتاق عمل در صورت تشخیص بالینی(تجسم فکری/ معاینه)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697697"/>
              </p:ext>
            </p:extLst>
          </p:nvPr>
        </p:nvGraphicFramePr>
        <p:xfrm>
          <a:off x="1676400" y="0"/>
          <a:ext cx="89154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407"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عوامل خطر/ نکات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  اصطلاح</a:t>
                      </a:r>
                      <a:r>
                        <a:rPr lang="en-US" sz="2000" dirty="0" smtClean="0"/>
                        <a:t>4T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601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دو یا چند قلویی  ، پلی‌هیدرآمنیوس ، ماکروزومی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تب، پارگی طولانی مدت پرده‌ها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زایمان سریع، زایمان طول کشیده، فیبروم، پلاسنتا پرویا، ناهنجاری‌های رحم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تربوتالین، بیهوش کننده‌های هالوژنی، گلیسیریل تری‌نیتراتممکن است مانع جمع شدن رحم گردد.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Tone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 : نقص در انقباض رحمی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اتساع بیش از حد رحم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عفونت داخل آمنیوتیک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بهم‌ریختگی آناتومیک یا عملکردی رحم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شل کننده‌های رحم مثل منیزیوم سولفات، نیفیدیپین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اتساع مثانه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027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Tissue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 : باقیماندن محصولات بارداری :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باقیماندن کوتیلیدون یا لوب فرعی جفت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باقیماندن لخته های خون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00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زایمان سریع، زایمان با ابزار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مالپوزیشن، انگاژمان عمیق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جراحی قبلی رحمی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پاریتی بالا با کشش </a:t>
                      </a: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بیش 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Yagut"/>
                        </a:rPr>
                        <a:t>از حد بندناف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Trauma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 : صدمات دستگاه ژنیتال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لاسراسیون‌های سرویکس، واژن و پرینه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گسترده شدن یا لاسراسیون سزارین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پارگی رحم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وارونگی رحم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96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سابقه بیماری ارثی انعقادی یا کبدی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کبودی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کبودی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افزایش فشارخون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اختلال انعقادی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مرگ جنین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تب، نوتروفیلی، نوتروپنی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خونریزی حین زایمان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کلاپس ناگهانی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سابقه بیماری ترومبوآمبولیک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Thrombin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 : اختلال در انعقاد </a:t>
                      </a:r>
                      <a:endParaRPr lang="en-US" sz="1200" b="1" dirty="0">
                        <a:effectLst/>
                        <a:latin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مواردی که پیش از بارداری وجود دارند: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هموفیلی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ایدیوپاتیک ترومبوسیتوپنیک پورپورا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بیماری وون‌ویلبرانت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سابقه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PPH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 قبلی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اکتسابی در بارداری: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ترومبوسیتوپنی بارداری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پر اکلامپسی با ترومبوسیتوپنی (مثل سندروم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HELLP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انعقاد داخل عروقی منتشر (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DIC</a:t>
                      </a: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الف- فشار خون بارداری با وضعیت شوم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ب- مرگ داخل رحمی جنین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پ- عفونت شدید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ت- دکولمان جفت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ث- آمبولی مایع آمنیوتیک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Yagut"/>
                        </a:rPr>
                        <a:t>مصرف درمانی ضدانعقاد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Yagu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-579755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 </a:t>
            </a:r>
            <a:br>
              <a:rPr lang="fa-IR" dirty="0" smtClean="0"/>
            </a:br>
            <a:r>
              <a:rPr lang="fa-IR" dirty="0" smtClean="0"/>
              <a:t>مدیریت مرحله 2: ادامه خونریزی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553368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/>
              <a:t>گام های اولیه</a:t>
            </a:r>
            <a:r>
              <a:rPr lang="fa-IR" dirty="0"/>
              <a:t>: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بسیج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7030A0"/>
                </a:solidFill>
              </a:rPr>
              <a:t>نیروهای کمکی بیشتر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(اعلام </a:t>
            </a:r>
            <a:r>
              <a:rPr lang="fa-IR" dirty="0">
                <a:solidFill>
                  <a:srgbClr val="7030A0"/>
                </a:solidFill>
              </a:rPr>
              <a:t>فوری </a:t>
            </a:r>
            <a:r>
              <a:rPr lang="fa-IR" dirty="0"/>
              <a:t>کد خونریزی)</a:t>
            </a:r>
          </a:p>
          <a:p>
            <a:pPr algn="r" rtl="1"/>
            <a:r>
              <a:rPr lang="fa-IR" dirty="0" smtClean="0"/>
              <a:t>اطمینان </a:t>
            </a:r>
            <a:r>
              <a:rPr lang="fa-IR" dirty="0"/>
              <a:t>از وجود حداقل </a:t>
            </a:r>
            <a:r>
              <a:rPr lang="fa-IR" dirty="0">
                <a:solidFill>
                  <a:srgbClr val="7030A0"/>
                </a:solidFill>
              </a:rPr>
              <a:t>دو </a:t>
            </a:r>
            <a:r>
              <a:rPr lang="fa-IR" dirty="0"/>
              <a:t>راه وریدی با شماره 18 یا 16 (ترجیحا اندام فوقانی)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صورت در دسترس نبودن رگ محیطی مناسب و وجود مهارت کافی، رگ مرکزی تعبیه گردد</a:t>
            </a:r>
          </a:p>
          <a:p>
            <a:pPr algn="r" rtl="1"/>
            <a:r>
              <a:rPr lang="fa-IR" dirty="0" smtClean="0"/>
              <a:t>پیگیری </a:t>
            </a:r>
            <a:r>
              <a:rPr lang="fa-IR" dirty="0"/>
              <a:t>جواب آزمایشات (</a:t>
            </a:r>
            <a:r>
              <a:rPr lang="en-US" dirty="0"/>
              <a:t>CBC, Coagulation Tests, </a:t>
            </a:r>
            <a:r>
              <a:rPr lang="en-US" dirty="0" smtClean="0"/>
              <a:t>Fibrinogen</a:t>
            </a:r>
            <a:r>
              <a:rPr lang="fa-IR" dirty="0" smtClean="0"/>
              <a:t>)</a:t>
            </a:r>
            <a:endParaRPr lang="en-US" dirty="0"/>
          </a:p>
          <a:p>
            <a:pPr algn="r" rtl="1"/>
            <a:r>
              <a:rPr lang="fa-IR" dirty="0"/>
              <a:t>آ</a:t>
            </a:r>
            <a:r>
              <a:rPr lang="fa-IR" dirty="0" smtClean="0"/>
              <a:t>ماده </a:t>
            </a:r>
            <a:r>
              <a:rPr lang="fa-IR" dirty="0"/>
              <a:t>کردن اتاق عمل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این مرحله </a:t>
            </a:r>
            <a:r>
              <a:rPr lang="fa-IR" dirty="0">
                <a:solidFill>
                  <a:srgbClr val="7030A0"/>
                </a:solidFill>
              </a:rPr>
              <a:t>ترجیحا </a:t>
            </a:r>
            <a:r>
              <a:rPr lang="fa-IR" dirty="0"/>
              <a:t>مانیتورینگ همودینامیک برای بیمار تعبیه </a:t>
            </a:r>
            <a:r>
              <a:rPr lang="fa-IR" dirty="0" smtClean="0"/>
              <a:t>شود.</a:t>
            </a:r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128"/>
            <a:ext cx="10515600" cy="1106906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مدیریت مرحله 2: ادامه </a:t>
            </a:r>
            <a:r>
              <a:rPr lang="fa-IR" dirty="0" smtClean="0">
                <a:solidFill>
                  <a:srgbClr val="7030A0"/>
                </a:solidFill>
              </a:rPr>
              <a:t>خونریزی </a:t>
            </a:r>
            <a:r>
              <a:rPr lang="fa-IR" sz="3100" dirty="0">
                <a:solidFill>
                  <a:srgbClr val="7030A0"/>
                </a:solidFill>
              </a:rPr>
              <a:t>(ادامه)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5405"/>
            <a:ext cx="10515601" cy="5031557"/>
          </a:xfrm>
        </p:spPr>
        <p:txBody>
          <a:bodyPr>
            <a:normAutofit fontScale="47500" lnSpcReduction="20000"/>
          </a:bodyPr>
          <a:lstStyle/>
          <a:p>
            <a:pPr algn="r" rtl="1"/>
            <a:r>
              <a:rPr lang="fa-IR" sz="3800" b="1" dirty="0" smtClean="0"/>
              <a:t>دارو درمانی:</a:t>
            </a:r>
          </a:p>
          <a:p>
            <a:pPr marL="0" indent="0" algn="r" rtl="1">
              <a:buNone/>
            </a:pPr>
            <a:r>
              <a:rPr lang="fa-IR" dirty="0" smtClean="0"/>
              <a:t>  </a:t>
            </a:r>
            <a:r>
              <a:rPr lang="fa-IR" sz="3800" dirty="0" smtClean="0"/>
              <a:t>- </a:t>
            </a:r>
            <a:r>
              <a:rPr lang="fa-IR" sz="4400" dirty="0" smtClean="0"/>
              <a:t>ادامه </a:t>
            </a:r>
            <a:r>
              <a:rPr lang="fa-IR" sz="4400" dirty="0"/>
              <a:t>داروهای مرحله 1 </a:t>
            </a:r>
            <a:r>
              <a:rPr lang="fa-IR" sz="4400" dirty="0" smtClean="0"/>
              <a:t>خونریزی</a:t>
            </a:r>
            <a:endParaRPr lang="fa-IR" sz="4400" dirty="0"/>
          </a:p>
          <a:p>
            <a:pPr marL="0" indent="0" algn="r" rtl="1">
              <a:buNone/>
            </a:pPr>
            <a:r>
              <a:rPr lang="fa-IR" sz="4400" dirty="0"/>
              <a:t> </a:t>
            </a:r>
            <a:r>
              <a:rPr lang="fa-IR" sz="4400" dirty="0" smtClean="0"/>
              <a:t> -  </a:t>
            </a:r>
            <a:r>
              <a:rPr lang="fa-IR" sz="4400" dirty="0" smtClean="0">
                <a:solidFill>
                  <a:srgbClr val="AF2194"/>
                </a:solidFill>
              </a:rPr>
              <a:t>ترانسگزامیک </a:t>
            </a:r>
            <a:r>
              <a:rPr lang="fa-IR" sz="4400" dirty="0">
                <a:solidFill>
                  <a:srgbClr val="AF2194"/>
                </a:solidFill>
              </a:rPr>
              <a:t>اسید </a:t>
            </a:r>
            <a:r>
              <a:rPr lang="fa-IR" sz="4400" dirty="0"/>
              <a:t>در نظر گرفته </a:t>
            </a:r>
            <a:r>
              <a:rPr lang="fa-IR" sz="4400" dirty="0" smtClean="0"/>
              <a:t>شود</a:t>
            </a:r>
            <a:endParaRPr lang="en-US" sz="4400" dirty="0" smtClean="0"/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sz="3800" b="1" dirty="0"/>
              <a:t>بانک خون/ آزمایشگاه</a:t>
            </a:r>
            <a:r>
              <a:rPr lang="fa-IR" sz="3800" dirty="0"/>
              <a:t>:</a:t>
            </a:r>
          </a:p>
          <a:p>
            <a:pPr marL="0" indent="0" algn="r" rtl="1">
              <a:buNone/>
            </a:pPr>
            <a:r>
              <a:rPr lang="fa-IR" sz="4400" dirty="0"/>
              <a:t> </a:t>
            </a:r>
            <a:r>
              <a:rPr lang="fa-IR" sz="4400" dirty="0" smtClean="0"/>
              <a:t>- </a:t>
            </a:r>
            <a:r>
              <a:rPr lang="fa-IR" sz="4400" dirty="0" smtClean="0">
                <a:solidFill>
                  <a:srgbClr val="C00000"/>
                </a:solidFill>
              </a:rPr>
              <a:t>دو </a:t>
            </a:r>
            <a:r>
              <a:rPr lang="fa-IR" sz="4400" dirty="0">
                <a:solidFill>
                  <a:srgbClr val="C00000"/>
                </a:solidFill>
              </a:rPr>
              <a:t>واحد پک سل </a:t>
            </a:r>
            <a:r>
              <a:rPr lang="fa-IR" sz="4400" dirty="0"/>
              <a:t>را از بانک خون دریافت کنید و یک یا دو واحد را تزریق نمایید (</a:t>
            </a:r>
            <a:r>
              <a:rPr lang="fa-IR" sz="4400" dirty="0">
                <a:solidFill>
                  <a:srgbClr val="7030A0"/>
                </a:solidFill>
              </a:rPr>
              <a:t>منتظر جواب آزمایشات نباشید. </a:t>
            </a:r>
            <a:r>
              <a:rPr lang="fa-IR" sz="4400" dirty="0" smtClean="0">
                <a:solidFill>
                  <a:srgbClr val="7030A0"/>
                </a:solidFill>
              </a:rPr>
              <a:t>براساس</a:t>
            </a:r>
            <a:endParaRPr lang="en-US" sz="4400" dirty="0" smtClean="0">
              <a:solidFill>
                <a:srgbClr val="7030A0"/>
              </a:solidFill>
            </a:endParaRPr>
          </a:p>
          <a:p>
            <a:pPr marL="0" indent="0" algn="r" rtl="1">
              <a:buNone/>
            </a:pPr>
            <a:r>
              <a:rPr lang="fa-IR" sz="4400" dirty="0" smtClean="0">
                <a:solidFill>
                  <a:srgbClr val="7030A0"/>
                </a:solidFill>
              </a:rPr>
              <a:t> </a:t>
            </a:r>
            <a:r>
              <a:rPr lang="fa-IR" sz="4400" dirty="0">
                <a:solidFill>
                  <a:srgbClr val="7030A0"/>
                </a:solidFill>
              </a:rPr>
              <a:t>علائم/نشانه های بالینی تزریق </a:t>
            </a:r>
            <a:r>
              <a:rPr lang="fa-IR" sz="4400" dirty="0" smtClean="0">
                <a:solidFill>
                  <a:srgbClr val="7030A0"/>
                </a:solidFill>
              </a:rPr>
              <a:t>کنید.)</a:t>
            </a:r>
            <a:endParaRPr lang="fa-IR" sz="4400" dirty="0">
              <a:solidFill>
                <a:srgbClr val="7030A0"/>
              </a:solidFill>
            </a:endParaRPr>
          </a:p>
          <a:p>
            <a:pPr marL="0" indent="0" algn="r" rtl="1">
              <a:buNone/>
            </a:pPr>
            <a:r>
              <a:rPr lang="fa-IR" sz="4400" dirty="0" smtClean="0"/>
              <a:t> - گرم </a:t>
            </a:r>
            <a:r>
              <a:rPr lang="fa-IR" sz="4400" dirty="0"/>
              <a:t>کردن </a:t>
            </a:r>
            <a:r>
              <a:rPr lang="fa-IR" sz="4400" dirty="0">
                <a:solidFill>
                  <a:srgbClr val="C00000"/>
                </a:solidFill>
              </a:rPr>
              <a:t>دو واحد </a:t>
            </a:r>
            <a:r>
              <a:rPr lang="en-US" sz="4400" dirty="0" smtClean="0">
                <a:solidFill>
                  <a:srgbClr val="C00000"/>
                </a:solidFill>
              </a:rPr>
              <a:t>FFP</a:t>
            </a:r>
          </a:p>
          <a:p>
            <a:pPr marL="0" indent="0" algn="r" rtl="1">
              <a:buNone/>
            </a:pPr>
            <a:endParaRPr lang="en-US" dirty="0">
              <a:solidFill>
                <a:srgbClr val="C00000"/>
              </a:solidFill>
            </a:endParaRPr>
          </a:p>
          <a:p>
            <a:pPr algn="r" rtl="1"/>
            <a:r>
              <a:rPr lang="fa-IR" sz="3800" b="1" dirty="0"/>
              <a:t>اقدام</a:t>
            </a:r>
            <a:r>
              <a:rPr lang="fa-IR" sz="3800" dirty="0"/>
              <a:t>:</a:t>
            </a:r>
          </a:p>
          <a:p>
            <a:pPr marL="0" indent="0" algn="r" rtl="1">
              <a:buNone/>
            </a:pPr>
            <a:r>
              <a:rPr lang="fa-IR" sz="4400" dirty="0" smtClean="0"/>
              <a:t>-  </a:t>
            </a:r>
            <a:r>
              <a:rPr lang="fa-IR" sz="4400" dirty="0"/>
              <a:t>در موارد آتونی:  در نظر گرفتن بالون رحمی یا پک کردن رحم ، مداخلات جراحی مورد </a:t>
            </a:r>
            <a:r>
              <a:rPr lang="fa-IR" sz="4400" dirty="0" smtClean="0"/>
              <a:t>نیاز.</a:t>
            </a:r>
            <a:endParaRPr lang="fa-IR" sz="4400" dirty="0"/>
          </a:p>
          <a:p>
            <a:pPr marL="0" indent="0" algn="r" rtl="1">
              <a:buNone/>
            </a:pPr>
            <a:r>
              <a:rPr lang="fa-IR" sz="4400" dirty="0" smtClean="0"/>
              <a:t>-  انتقال </a:t>
            </a:r>
            <a:r>
              <a:rPr lang="fa-IR" sz="4400" dirty="0"/>
              <a:t>به اتاق عمل در نظر گرفته شود</a:t>
            </a:r>
          </a:p>
          <a:p>
            <a:pPr marL="0" indent="0" algn="r" rtl="1">
              <a:buNone/>
            </a:pPr>
            <a:r>
              <a:rPr lang="fa-IR" sz="4400" dirty="0" smtClean="0"/>
              <a:t>- ادامه </a:t>
            </a:r>
            <a:r>
              <a:rPr lang="fa-IR" sz="4400" dirty="0"/>
              <a:t>درمان تا برقراری </a:t>
            </a:r>
            <a:r>
              <a:rPr lang="fa-IR" sz="4400" dirty="0" smtClean="0"/>
              <a:t>هموستاز</a:t>
            </a:r>
            <a:endParaRPr lang="fa-IR" sz="4400" dirty="0"/>
          </a:p>
          <a:p>
            <a:pPr algn="r" rtl="1"/>
            <a:endParaRPr lang="fa-IR" dirty="0"/>
          </a:p>
          <a:p>
            <a:pPr algn="r" rtl="1"/>
            <a:r>
              <a:rPr lang="fa-IR" sz="4400" dirty="0"/>
              <a:t>در صورت ادامه خونریزی و/ یا علائم حیاتی غیر طبیعی به اقدامات مرحله 3 خونریزی وارد شوید.</a:t>
            </a:r>
          </a:p>
        </p:txBody>
      </p:sp>
    </p:spTree>
    <p:extLst>
      <p:ext uri="{BB962C8B-B14F-4D97-AF65-F5344CB8AC3E}">
        <p14:creationId xmlns:p14="http://schemas.microsoft.com/office/powerpoint/2010/main" val="12473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مدیریت مرحله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/>
              <a:t>   گام </a:t>
            </a:r>
            <a:r>
              <a:rPr lang="fa-IR" b="1" dirty="0"/>
              <a:t>های اولیه</a:t>
            </a:r>
            <a:r>
              <a:rPr lang="fa-IR" dirty="0"/>
              <a:t>: 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اطلاع </a:t>
            </a:r>
            <a:r>
              <a:rPr lang="fa-IR" dirty="0">
                <a:solidFill>
                  <a:srgbClr val="7030A0"/>
                </a:solidFill>
              </a:rPr>
              <a:t>به سطوح بالاتر</a:t>
            </a:r>
            <a:r>
              <a:rPr lang="fa-IR" dirty="0"/>
              <a:t>(ریاست بیمارستان</a:t>
            </a:r>
            <a:r>
              <a:rPr lang="fa-IR" dirty="0" smtClean="0"/>
              <a:t>،.معاونت درمان ..)</a:t>
            </a:r>
            <a:endParaRPr lang="fa-IR" dirty="0"/>
          </a:p>
          <a:p>
            <a:pPr algn="r" rtl="1"/>
            <a:r>
              <a:rPr lang="fa-IR" dirty="0" smtClean="0"/>
              <a:t>ادامه </a:t>
            </a:r>
            <a:r>
              <a:rPr lang="fa-IR" dirty="0"/>
              <a:t>گام‌های قبلی</a:t>
            </a:r>
          </a:p>
          <a:p>
            <a:pPr algn="r" rtl="1"/>
            <a:r>
              <a:rPr lang="fa-IR" dirty="0" smtClean="0"/>
              <a:t>انتقال </a:t>
            </a:r>
            <a:r>
              <a:rPr lang="fa-IR" dirty="0"/>
              <a:t>بیمار به اتاق عمل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اعلام </a:t>
            </a:r>
            <a:r>
              <a:rPr lang="fa-IR" dirty="0">
                <a:solidFill>
                  <a:srgbClr val="7030A0"/>
                </a:solidFill>
              </a:rPr>
              <a:t>وضعیت </a:t>
            </a:r>
            <a:r>
              <a:rPr lang="fa-IR" dirty="0" smtClean="0">
                <a:solidFill>
                  <a:srgbClr val="7030A0"/>
                </a:solidFill>
              </a:rPr>
              <a:t>بالینی </a:t>
            </a:r>
            <a:r>
              <a:rPr lang="fa-IR" dirty="0" smtClean="0"/>
              <a:t>(</a:t>
            </a:r>
            <a:r>
              <a:rPr lang="fa-IR" dirty="0"/>
              <a:t>علائم حیاتی و توجه به علائم شوک، میزان خونریزی، علت خونریزی)</a:t>
            </a:r>
          </a:p>
          <a:p>
            <a:pPr algn="r" rtl="1"/>
            <a:r>
              <a:rPr lang="fa-IR" dirty="0" smtClean="0"/>
              <a:t>تعیین </a:t>
            </a:r>
            <a:r>
              <a:rPr lang="fa-IR" dirty="0"/>
              <a:t>خط مشی، </a:t>
            </a:r>
            <a:r>
              <a:rPr lang="fa-IR" dirty="0">
                <a:solidFill>
                  <a:srgbClr val="7030A0"/>
                </a:solidFill>
              </a:rPr>
              <a:t>وظایف تیمی و </a:t>
            </a:r>
            <a:r>
              <a:rPr lang="fa-IR" dirty="0" smtClean="0">
                <a:solidFill>
                  <a:srgbClr val="7030A0"/>
                </a:solidFill>
              </a:rPr>
              <a:t>پشتیبانی </a:t>
            </a:r>
            <a:r>
              <a:rPr lang="fa-IR" dirty="0" smtClean="0"/>
              <a:t>(</a:t>
            </a:r>
            <a:r>
              <a:rPr lang="fa-IR" dirty="0"/>
              <a:t>براساس پروتکل بیمارستانی)</a:t>
            </a:r>
          </a:p>
          <a:p>
            <a:pPr algn="r" rtl="1"/>
            <a:r>
              <a:rPr lang="fa-IR" dirty="0" smtClean="0"/>
              <a:t>ادامه </a:t>
            </a:r>
            <a:r>
              <a:rPr lang="fa-IR" dirty="0"/>
              <a:t>مداخلات مکانیکی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این مرحله </a:t>
            </a:r>
            <a:r>
              <a:rPr lang="fa-IR" dirty="0">
                <a:solidFill>
                  <a:srgbClr val="7030A0"/>
                </a:solidFill>
              </a:rPr>
              <a:t>لازم </a:t>
            </a:r>
            <a:r>
              <a:rPr lang="fa-IR" dirty="0"/>
              <a:t>است </a:t>
            </a:r>
            <a:r>
              <a:rPr lang="fa-IR" dirty="0">
                <a:solidFill>
                  <a:srgbClr val="7030A0"/>
                </a:solidFill>
              </a:rPr>
              <a:t>مانیتورینگ پیشرفته همودینامیک </a:t>
            </a:r>
            <a:r>
              <a:rPr lang="fa-IR" dirty="0"/>
              <a:t>برای بیمار تعبیه </a:t>
            </a:r>
            <a:r>
              <a:rPr lang="fa-IR" dirty="0" smtClean="0"/>
              <a:t>شود.</a:t>
            </a:r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2131"/>
            <a:ext cx="10509986" cy="1419727"/>
          </a:xfrm>
        </p:spPr>
        <p:txBody>
          <a:bodyPr/>
          <a:lstStyle/>
          <a:p>
            <a:pPr algn="r"/>
            <a:r>
              <a:rPr lang="fa-IR" dirty="0" smtClean="0"/>
              <a:t>مدیریت مرحله 3 </a:t>
            </a:r>
            <a:r>
              <a:rPr lang="fa-IR" sz="3200" dirty="0"/>
              <a:t>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3415"/>
            <a:ext cx="10740993" cy="5168766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دارودرمانی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ادامه </a:t>
            </a:r>
            <a:r>
              <a:rPr lang="fa-IR" dirty="0"/>
              <a:t>دارودرمانی مرحله 1 خونریزی، در نظر گرفتن </a:t>
            </a:r>
            <a:r>
              <a:rPr lang="fa-IR" dirty="0">
                <a:solidFill>
                  <a:srgbClr val="AF2194"/>
                </a:solidFill>
              </a:rPr>
              <a:t>ترانسگزامیک اسید</a:t>
            </a:r>
          </a:p>
          <a:p>
            <a:pPr marL="0" indent="0" algn="r" rtl="1">
              <a:buNone/>
            </a:pPr>
            <a:r>
              <a:rPr lang="fa-IR" dirty="0" smtClean="0"/>
              <a:t>   - در </a:t>
            </a:r>
            <a:r>
              <a:rPr lang="fa-IR" dirty="0"/>
              <a:t>دسترس بودن و استفاده از داروهای اینوتروپ، وازواکتیو و انعقادی </a:t>
            </a:r>
            <a:r>
              <a:rPr lang="fa-IR" dirty="0" smtClean="0"/>
              <a:t> </a:t>
            </a:r>
            <a:endParaRPr lang="fa-IR" dirty="0"/>
          </a:p>
          <a:p>
            <a:pPr algn="r" rtl="1"/>
            <a:r>
              <a:rPr lang="fa-IR" b="1" dirty="0"/>
              <a:t>بانک خون/ آزمایشگاه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اعلام </a:t>
            </a:r>
            <a:r>
              <a:rPr lang="fa-IR" dirty="0"/>
              <a:t>پروتکل شروع ترانسفیوژن با حجم بالا بر اساس سیاست های مرکز درمانی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شروع </a:t>
            </a:r>
            <a:r>
              <a:rPr lang="fa-IR" dirty="0"/>
              <a:t>انتقال خون با حجم بالا (در صورت تشخیص بالینی اختلال انعقادی: اضافه کردن </a:t>
            </a:r>
            <a:r>
              <a:rPr lang="en-US" dirty="0">
                <a:solidFill>
                  <a:srgbClr val="AF2194"/>
                </a:solidFill>
              </a:rPr>
              <a:t>Cryoprecipitate</a:t>
            </a:r>
            <a:r>
              <a:rPr lang="en-US" dirty="0"/>
              <a:t>، </a:t>
            </a:r>
            <a:r>
              <a:rPr lang="fa-IR" dirty="0"/>
              <a:t>مشاوره برای سایر افراد و تخصص ها)</a:t>
            </a:r>
          </a:p>
          <a:p>
            <a:pPr algn="r" rtl="1"/>
            <a:r>
              <a:rPr lang="fa-IR" b="1" dirty="0"/>
              <a:t>اقدام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- برقراری </a:t>
            </a:r>
            <a:r>
              <a:rPr lang="fa-IR" dirty="0"/>
              <a:t>هموستاز، مداخله بر اساس علت خونریزی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- افزایش </a:t>
            </a:r>
            <a:r>
              <a:rPr lang="fa-IR" dirty="0"/>
              <a:t>مداخلات</a:t>
            </a:r>
          </a:p>
        </p:txBody>
      </p:sp>
    </p:spTree>
    <p:extLst>
      <p:ext uri="{BB962C8B-B14F-4D97-AF65-F5344CB8AC3E}">
        <p14:creationId xmlns:p14="http://schemas.microsoft.com/office/powerpoint/2010/main" val="40977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>
                <a:solidFill>
                  <a:srgbClr val="7030A0"/>
                </a:solidFill>
              </a:rPr>
              <a:t>مرحله 4: کلاپس قلبی عروقی(خونریزی شدید، شوک هیپوولمیک عمیق، یا آمبولی مایع آمنیوتیک)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گام های اولیه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   - </a:t>
            </a:r>
            <a:r>
              <a:rPr lang="fa-IR" dirty="0" smtClean="0">
                <a:solidFill>
                  <a:srgbClr val="AF2194"/>
                </a:solidFill>
              </a:rPr>
              <a:t>حضور </a:t>
            </a:r>
            <a:r>
              <a:rPr lang="fa-IR" dirty="0">
                <a:solidFill>
                  <a:srgbClr val="AF2194"/>
                </a:solidFill>
              </a:rPr>
              <a:t>سطوح بالاتر(ریاست بیمارستان</a:t>
            </a:r>
            <a:r>
              <a:rPr lang="fa-IR" dirty="0" smtClean="0">
                <a:solidFill>
                  <a:srgbClr val="AF2194"/>
                </a:solidFill>
              </a:rPr>
              <a:t>، معاونت درمان ...)</a:t>
            </a:r>
            <a:endParaRPr lang="fa-IR" dirty="0">
              <a:solidFill>
                <a:srgbClr val="AF2194"/>
              </a:solidFill>
            </a:endParaRPr>
          </a:p>
          <a:p>
            <a:pPr algn="r" rtl="1"/>
            <a:r>
              <a:rPr lang="fa-IR" b="1" dirty="0"/>
              <a:t>دارودرمانی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en-US" dirty="0" smtClean="0">
                <a:solidFill>
                  <a:srgbClr val="AF2194"/>
                </a:solidFill>
              </a:rPr>
              <a:t>ACLS(Advanced </a:t>
            </a:r>
            <a:r>
              <a:rPr lang="en-US" dirty="0">
                <a:solidFill>
                  <a:srgbClr val="AF2194"/>
                </a:solidFill>
              </a:rPr>
              <a:t>Cardiac  Life </a:t>
            </a:r>
            <a:r>
              <a:rPr lang="en-US" dirty="0" smtClean="0">
                <a:solidFill>
                  <a:srgbClr val="AF2194"/>
                </a:solidFill>
              </a:rPr>
              <a:t>Support)</a:t>
            </a:r>
            <a:r>
              <a:rPr lang="fa-IR" dirty="0" smtClean="0">
                <a:solidFill>
                  <a:srgbClr val="AF2194"/>
                </a:solidFill>
              </a:rPr>
              <a:t> </a:t>
            </a:r>
            <a:endParaRPr lang="en-US" dirty="0" smtClean="0">
              <a:solidFill>
                <a:srgbClr val="AF2194"/>
              </a:solidFill>
            </a:endParaRPr>
          </a:p>
          <a:p>
            <a:pPr marL="0" indent="0" algn="r" rtl="1">
              <a:buNone/>
            </a:pPr>
            <a:r>
              <a:rPr lang="fa-IR" dirty="0" smtClean="0"/>
              <a:t>    - در </a:t>
            </a:r>
            <a:r>
              <a:rPr lang="fa-IR" dirty="0"/>
              <a:t>دسترس بودن و استفاده از داروهای اینوتروپ، وازواکتیو و انعقادی بنا بر درخواست متخصص بیهوشی</a:t>
            </a:r>
          </a:p>
          <a:p>
            <a:pPr algn="r" rtl="1"/>
            <a:r>
              <a:rPr lang="fa-IR" dirty="0"/>
              <a:t> </a:t>
            </a:r>
            <a:r>
              <a:rPr lang="fa-IR" b="1" dirty="0"/>
              <a:t>بانک خون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   - ادامه </a:t>
            </a:r>
            <a:r>
              <a:rPr lang="fa-IR" dirty="0"/>
              <a:t>ترانسفیوژن خون با حجم بالا همزمان با اطلاع رسانی</a:t>
            </a:r>
          </a:p>
          <a:p>
            <a:pPr algn="r" rtl="1"/>
            <a:r>
              <a:rPr lang="fa-IR" dirty="0"/>
              <a:t>ا</a:t>
            </a:r>
            <a:r>
              <a:rPr lang="fa-IR" b="1" dirty="0"/>
              <a:t>قدام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   - مداخله </a:t>
            </a:r>
            <a:r>
              <a:rPr lang="fa-IR" dirty="0"/>
              <a:t>فوری جراحی به منظور اطمینان از هموستاز( سوچور فشاری، بستن شریان ها، آمبولیزاسیون شریان رحمی، هیسترکتومی)</a:t>
            </a: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00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اهداف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جایگزینی</a:t>
            </a:r>
            <a:r>
              <a:rPr lang="fa-IR" dirty="0"/>
              <a:t>/ حفظ حجم گردش خون کافی برای پیشگیری هیپوپرفیوژن ارگان های حیاتی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بازگرداندن</a:t>
            </a:r>
            <a:r>
              <a:rPr lang="fa-IR" dirty="0"/>
              <a:t>/ حفظ اکسیژن رسانی کافی به بافت ها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بازگرداندن</a:t>
            </a:r>
            <a:r>
              <a:rPr lang="fa-IR" dirty="0"/>
              <a:t>/ جلوگیری از کواگولوپاتی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تشخیص  </a:t>
            </a:r>
            <a:r>
              <a:rPr lang="fa-IR" dirty="0"/>
              <a:t>درمان علت خونریزی</a:t>
            </a:r>
          </a:p>
        </p:txBody>
      </p:sp>
    </p:spTree>
    <p:extLst>
      <p:ext uri="{BB962C8B-B14F-4D97-AF65-F5344CB8AC3E}">
        <p14:creationId xmlns:p14="http://schemas.microsoft.com/office/powerpoint/2010/main" val="26756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اندازه گیری عینی میزان خونریزی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مواردی که شک </a:t>
            </a:r>
            <a:r>
              <a:rPr lang="fa-IR" dirty="0" smtClean="0"/>
              <a:t>به خونریزی پست پارتوم وجود دارد و یا احتمال بروز آن </a:t>
            </a:r>
            <a:r>
              <a:rPr lang="fa-IR" dirty="0"/>
              <a:t>زیاد </a:t>
            </a:r>
            <a:r>
              <a:rPr lang="fa-IR" dirty="0" smtClean="0"/>
              <a:t>است اندازه </a:t>
            </a:r>
            <a:r>
              <a:rPr lang="fa-IR" dirty="0"/>
              <a:t>گیری عینی(واقعی) میزان از دست دادن خون باید آغاز </a:t>
            </a:r>
            <a:r>
              <a:rPr lang="fa-IR" dirty="0" smtClean="0"/>
              <a:t>گردد. 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تخمین </a:t>
            </a:r>
            <a:r>
              <a:rPr lang="fa-IR" dirty="0"/>
              <a:t>واقعی میزان خون از دست رفته فاکتور مهمی در تشخیص زودهنگام خونریزی بیش از حد و شروع مداخله حیات بخش به هنگام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1800" y="2367171"/>
            <a:ext cx="1112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7030A0"/>
                </a:solidFill>
                <a:cs typeface="2  Titr" panose="00000700000000000000" pitchFamily="2" charset="-78"/>
              </a:rPr>
              <a:t>وضعیت همودینامیک ناپایدار ( </a:t>
            </a:r>
            <a:r>
              <a:rPr lang="en-US" sz="2800" b="1" dirty="0" smtClean="0">
                <a:solidFill>
                  <a:srgbClr val="7030A0"/>
                </a:solidFill>
                <a:cs typeface="2  Titr" panose="00000700000000000000" pitchFamily="2" charset="-78"/>
              </a:rPr>
              <a:t>hemodynamically unstable</a:t>
            </a:r>
            <a:r>
              <a:rPr lang="fa-IR" sz="2800" b="1" dirty="0" smtClean="0">
                <a:solidFill>
                  <a:srgbClr val="7030A0"/>
                </a:solidFill>
                <a:cs typeface="2  Titr" panose="00000700000000000000" pitchFamily="2" charset="-78"/>
              </a:rPr>
              <a:t> )</a:t>
            </a:r>
          </a:p>
          <a:p>
            <a:pPr algn="r" rtl="1"/>
            <a:endParaRPr lang="fa-IR" sz="2400" dirty="0">
              <a:cs typeface="2  Titr" panose="00000700000000000000" pitchFamily="2" charset="-78"/>
            </a:endParaRPr>
          </a:p>
          <a:p>
            <a:pPr algn="r" rtl="1"/>
            <a:endParaRPr lang="fa-IR" sz="2400" dirty="0" smtClean="0">
              <a:cs typeface="2  Titr" panose="000007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وضعیت همودینامیک ناپایدار با یکی از موارد زیر مشخص می شود : فشارخون سیستولیک </a:t>
            </a:r>
            <a:r>
              <a:rPr lang="fa-IR" sz="3000" dirty="0" smtClean="0">
                <a:solidFill>
                  <a:srgbClr val="0070C0"/>
                </a:solidFill>
                <a:cs typeface="B Mitra" panose="00000400000000000000" pitchFamily="2" charset="-78"/>
              </a:rPr>
              <a:t>کمتر از 90 </a:t>
            </a:r>
            <a:r>
              <a:rPr lang="fa-IR" sz="3000" dirty="0" smtClean="0">
                <a:cs typeface="B Mitra" panose="00000400000000000000" pitchFamily="2" charset="-78"/>
              </a:rPr>
              <a:t>میلیمتر جیوه به </a:t>
            </a:r>
            <a:r>
              <a:rPr lang="fa-IR" sz="30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مدت بیشتر از 15 دقیقه </a:t>
            </a:r>
            <a:r>
              <a:rPr lang="fa-IR" sz="3000" dirty="0" smtClean="0">
                <a:cs typeface="B Mitra" panose="00000400000000000000" pitchFamily="2" charset="-78"/>
              </a:rPr>
              <a:t>،</a:t>
            </a:r>
          </a:p>
          <a:p>
            <a:pPr algn="r" rtl="1"/>
            <a:endParaRPr lang="fa-IR" sz="3000" dirty="0">
              <a:cs typeface="B Mitra" panose="000004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 افت فشارخون که نیازمند داروی وازوپرسور یا اینوتروپ باشد</a:t>
            </a:r>
          </a:p>
        </p:txBody>
      </p:sp>
    </p:spTree>
    <p:extLst>
      <p:ext uri="{BB962C8B-B14F-4D97-AF65-F5344CB8AC3E}">
        <p14:creationId xmlns:p14="http://schemas.microsoft.com/office/powerpoint/2010/main" val="5110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530225"/>
            <a:ext cx="10515600" cy="4351338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/>
              <a:t>تشخیص به </a:t>
            </a:r>
            <a:r>
              <a:rPr lang="fa-IR" sz="3200" dirty="0" smtClean="0"/>
              <a:t>موقع </a:t>
            </a:r>
          </a:p>
          <a:p>
            <a:pPr algn="r" rtl="1">
              <a:lnSpc>
                <a:spcPct val="200000"/>
              </a:lnSpc>
            </a:pPr>
            <a:r>
              <a:rPr lang="fa-IR" sz="3200" dirty="0" smtClean="0"/>
              <a:t>اقدامات </a:t>
            </a:r>
            <a:r>
              <a:rPr lang="fa-IR" sz="3200" dirty="0"/>
              <a:t>اولیه </a:t>
            </a:r>
            <a:r>
              <a:rPr lang="fa-IR" sz="3200" dirty="0" smtClean="0"/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sz="3200" dirty="0" smtClean="0"/>
              <a:t>اعلام </a:t>
            </a:r>
            <a:r>
              <a:rPr lang="fa-IR" sz="3200" dirty="0"/>
              <a:t>پیش کد خونریزی </a:t>
            </a:r>
            <a:r>
              <a:rPr lang="fa-IR" sz="3200" dirty="0" smtClean="0"/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sz="3200" dirty="0" smtClean="0"/>
              <a:t>کد </a:t>
            </a:r>
            <a:r>
              <a:rPr lang="fa-IR" sz="3200" dirty="0"/>
              <a:t>احیا </a:t>
            </a:r>
            <a:endParaRPr lang="fa-IR" sz="3200" dirty="0" smtClean="0"/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/>
              <a:t>       </a:t>
            </a:r>
            <a:r>
              <a:rPr lang="fa-IR" sz="3200" b="1" dirty="0" smtClean="0"/>
              <a:t>به </a:t>
            </a:r>
            <a:r>
              <a:rPr lang="fa-IR" sz="3200" b="1" dirty="0"/>
              <a:t>عهده عامل زایمان یا تیم مراقبت کننده مادر می باشد.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07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تشکیل تیم فوریتهای مامایی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حضور و همکاری این افراد در شرایط بحرانی مورد نیاز 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هماهنگی بین افراد و انجام مداخلات ضروری بوده و با استفاده از پروتکل ها و نمودارها باید </a:t>
            </a:r>
            <a:r>
              <a:rPr lang="fa-IR" dirty="0">
                <a:solidFill>
                  <a:srgbClr val="7030A0"/>
                </a:solidFill>
              </a:rPr>
              <a:t>جایگاه </a:t>
            </a:r>
            <a:r>
              <a:rPr lang="fa-IR" dirty="0"/>
              <a:t>افراد را در هنگام احیا تعیین نموده و چگونگی </a:t>
            </a:r>
            <a:r>
              <a:rPr lang="fa-IR" dirty="0">
                <a:solidFill>
                  <a:srgbClr val="7030A0"/>
                </a:solidFill>
              </a:rPr>
              <a:t>برقراری ارتباط بین افراد تیم  </a:t>
            </a:r>
            <a:r>
              <a:rPr lang="fa-IR" dirty="0"/>
              <a:t>مشخص شود. </a:t>
            </a:r>
            <a:endParaRPr lang="fa-IR" dirty="0" smtClean="0"/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تشکیل </a:t>
            </a:r>
            <a:r>
              <a:rPr lang="fa-IR" dirty="0">
                <a:solidFill>
                  <a:srgbClr val="7030A0"/>
                </a:solidFill>
              </a:rPr>
              <a:t>تیم </a:t>
            </a:r>
            <a:r>
              <a:rPr lang="fa-IR" dirty="0"/>
              <a:t>توسط ریاست/ معاون درمان/ مسئول فنی بیمارستان و </a:t>
            </a:r>
            <a:r>
              <a:rPr lang="fa-IR" dirty="0">
                <a:solidFill>
                  <a:srgbClr val="7030A0"/>
                </a:solidFill>
              </a:rPr>
              <a:t>توجیه اجرایی </a:t>
            </a:r>
            <a:r>
              <a:rPr lang="fa-IR" dirty="0"/>
              <a:t>کلیه اعضای تیم بایستی انجام شود.</a:t>
            </a:r>
          </a:p>
          <a:p>
            <a:pPr algn="r" rtl="1"/>
            <a:r>
              <a:rPr lang="fa-IR" b="1" dirty="0"/>
              <a:t>اعضای تیم </a:t>
            </a:r>
            <a:r>
              <a:rPr lang="fa-IR" dirty="0" smtClean="0"/>
              <a:t>: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پزشک </a:t>
            </a:r>
            <a:r>
              <a:rPr lang="fa-IR" dirty="0"/>
              <a:t>و مامای مسئول شیفت، متخصص زنان و زایمان دوم، ماما یا پرستار  دوم، متخصص و کارشناس/ کاردان  بیهوشی  پرسنل بانک خون، سوپروایزر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/>
              <a:t>اقدامات ذیل لازم است در اسرع وقت انجام شود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1- کلیه </a:t>
            </a:r>
            <a:r>
              <a:rPr lang="fa-IR" dirty="0"/>
              <a:t>اقدامات </a:t>
            </a:r>
            <a:r>
              <a:rPr lang="fa-IR" dirty="0">
                <a:solidFill>
                  <a:srgbClr val="7030A0"/>
                </a:solidFill>
              </a:rPr>
              <a:t>تشخیصی و درمانی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اورژانس جهت </a:t>
            </a:r>
            <a:r>
              <a:rPr lang="fa-IR" dirty="0">
                <a:solidFill>
                  <a:srgbClr val="7030A0"/>
                </a:solidFill>
              </a:rPr>
              <a:t>پایدار نمودن</a:t>
            </a:r>
            <a:r>
              <a:rPr lang="fa-IR" dirty="0">
                <a:solidFill>
                  <a:schemeClr val="accent1"/>
                </a:solidFill>
              </a:rPr>
              <a:t> </a:t>
            </a:r>
            <a:r>
              <a:rPr lang="fa-IR" dirty="0"/>
              <a:t>وضعیت بالینی بیمار انجام </a:t>
            </a:r>
            <a:r>
              <a:rPr lang="fa-IR" dirty="0" smtClean="0"/>
              <a:t>شود.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2- </a:t>
            </a:r>
            <a:r>
              <a:rPr lang="fa-IR" dirty="0" smtClean="0">
                <a:solidFill>
                  <a:srgbClr val="7030A0"/>
                </a:solidFill>
              </a:rPr>
              <a:t>اطلاع</a:t>
            </a:r>
            <a:r>
              <a:rPr lang="fa-IR" dirty="0" smtClean="0">
                <a:solidFill>
                  <a:schemeClr val="accent1"/>
                </a:solidFill>
              </a:rPr>
              <a:t> </a:t>
            </a:r>
            <a:r>
              <a:rPr lang="fa-IR" dirty="0">
                <a:solidFill>
                  <a:srgbClr val="7030A0"/>
                </a:solidFill>
              </a:rPr>
              <a:t>فوری</a:t>
            </a:r>
            <a:r>
              <a:rPr lang="fa-IR" dirty="0">
                <a:solidFill>
                  <a:schemeClr val="accent1"/>
                </a:solidFill>
              </a:rPr>
              <a:t> </a:t>
            </a:r>
            <a:r>
              <a:rPr lang="fa-IR" dirty="0"/>
              <a:t>به تیم عامل زایمان</a:t>
            </a:r>
          </a:p>
          <a:p>
            <a:pPr marL="0" indent="0" algn="r" rtl="1">
              <a:buNone/>
            </a:pPr>
            <a:r>
              <a:rPr lang="fa-IR" dirty="0" smtClean="0"/>
              <a:t>3- در </a:t>
            </a:r>
            <a:r>
              <a:rPr lang="fa-IR" dirty="0"/>
              <a:t>انجام بند اول، تیم مقیم اقدامات خود را تا هر مرحله ای که از نظر درمانی لازم باشد انجام </a:t>
            </a:r>
            <a:r>
              <a:rPr lang="fa-IR" dirty="0" smtClean="0"/>
              <a:t>دهد.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4- تیم </a:t>
            </a:r>
            <a:r>
              <a:rPr lang="fa-IR" dirty="0"/>
              <a:t>عامل زایمان (براساس پروتکل داخل بیمارستانی) بر بالین بیمار حضور یابند.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7030A0"/>
                </a:solidFill>
              </a:rPr>
              <a:t>نکته</a:t>
            </a:r>
            <a:r>
              <a:rPr lang="fa-IR" dirty="0"/>
              <a:t>: هر بیمارستان باید مطابق با امکانات خود، پروتکل بند 4 را تنظیم و اجرا نماید.</a:t>
            </a:r>
          </a:p>
        </p:txBody>
      </p:sp>
    </p:spTree>
    <p:extLst>
      <p:ext uri="{BB962C8B-B14F-4D97-AF65-F5344CB8AC3E}">
        <p14:creationId xmlns:p14="http://schemas.microsoft.com/office/powerpoint/2010/main" val="35709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7030A0"/>
                </a:solidFill>
              </a:rPr>
              <a:t>اطلاع به 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پزشک </a:t>
            </a:r>
            <a:r>
              <a:rPr lang="fa-IR" dirty="0"/>
              <a:t>و مامای عامل زایمان/معالج، پزشک مقیم </a:t>
            </a:r>
            <a:r>
              <a:rPr lang="en-US" dirty="0"/>
              <a:t>ICU، </a:t>
            </a:r>
            <a:r>
              <a:rPr lang="fa-IR" dirty="0"/>
              <a:t>رئیس </a:t>
            </a:r>
            <a:r>
              <a:rPr lang="en-US" dirty="0"/>
              <a:t>ICU، </a:t>
            </a:r>
            <a:r>
              <a:rPr lang="fa-IR" dirty="0"/>
              <a:t>مسئول اتاق عمل، مسئول آزمایشگاه، مسئول فنی بیمارستان، متخصص داخلی.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سایر </a:t>
            </a:r>
            <a:r>
              <a:rPr lang="fa-IR" dirty="0"/>
              <a:t>متخصصین در صورت صلاحدید متخصص زنان/ بیهوشی انجام شود.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نکته ها</a:t>
            </a:r>
            <a:r>
              <a:rPr lang="fa-IR" dirty="0" smtClean="0"/>
              <a:t>: </a:t>
            </a:r>
          </a:p>
          <a:p>
            <a:pPr marL="0" indent="0" algn="r" rtl="1">
              <a:buNone/>
            </a:pPr>
            <a:r>
              <a:rPr lang="fa-IR" dirty="0" smtClean="0"/>
              <a:t>1) ماما </a:t>
            </a:r>
            <a:r>
              <a:rPr lang="fa-IR" dirty="0"/>
              <a:t>یا پرستار مسئول مراقبت مادر هرگز نباید مادر را در زمان درخواست کمک و تشکیل تیم خونریزی تنها بگذارد.</a:t>
            </a:r>
          </a:p>
          <a:p>
            <a:pPr marL="0" indent="0" algn="r" rtl="1">
              <a:buNone/>
            </a:pPr>
            <a:r>
              <a:rPr lang="fa-IR" dirty="0" smtClean="0"/>
              <a:t>2) کد </a:t>
            </a:r>
            <a:r>
              <a:rPr lang="fa-IR" dirty="0"/>
              <a:t>فوریت های مامایی تعیین گردد.</a:t>
            </a:r>
          </a:p>
        </p:txBody>
      </p:sp>
    </p:spTree>
    <p:extLst>
      <p:ext uri="{BB962C8B-B14F-4D97-AF65-F5344CB8AC3E}">
        <p14:creationId xmlns:p14="http://schemas.microsoft.com/office/powerpoint/2010/main" val="25176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شرح وظایف تیم فوریت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/>
              <a:t>1- متخصص </a:t>
            </a:r>
            <a:r>
              <a:rPr lang="fa-IR" dirty="0"/>
              <a:t>زنان: مدیریت اقدامات طبی و جراحی جهت کنترل خونریزی، مدیریت تیم فوریت ها </a:t>
            </a:r>
          </a:p>
          <a:p>
            <a:pPr marL="0" indent="0" algn="r" rtl="1">
              <a:buNone/>
            </a:pPr>
            <a:r>
              <a:rPr lang="fa-IR" dirty="0" smtClean="0"/>
              <a:t>2- ماما</a:t>
            </a:r>
            <a:r>
              <a:rPr lang="fa-IR" dirty="0"/>
              <a:t>: اجرای فرایند کنترل خونریزی بر اساس دستورات متخصص زنان</a:t>
            </a:r>
          </a:p>
          <a:p>
            <a:pPr marL="0" indent="0" algn="r" rtl="1">
              <a:buNone/>
            </a:pPr>
            <a:r>
              <a:rPr lang="fa-IR" dirty="0" smtClean="0"/>
              <a:t>3- ماما </a:t>
            </a:r>
            <a:r>
              <a:rPr lang="fa-IR" dirty="0"/>
              <a:t>یا پرستار دوم:  ثبت اقدامات انجام شده در چک لیست</a:t>
            </a:r>
          </a:p>
          <a:p>
            <a:pPr marL="0" indent="0" algn="r" rtl="1">
              <a:buNone/>
            </a:pPr>
            <a:r>
              <a:rPr lang="fa-IR" dirty="0" smtClean="0"/>
              <a:t>4- متخصص </a:t>
            </a:r>
            <a:r>
              <a:rPr lang="fa-IR" dirty="0"/>
              <a:t>بیهوشی یا  </a:t>
            </a:r>
            <a:r>
              <a:rPr lang="en-US" dirty="0"/>
              <a:t>Intensivist: </a:t>
            </a:r>
            <a:r>
              <a:rPr lang="fa-IR" dirty="0"/>
              <a:t>مدیریت احیاء، تجویز خون و همودینامیک 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7030A0"/>
                </a:solidFill>
              </a:rPr>
              <a:t>در اجرای بندهای 1 و 4 </a:t>
            </a:r>
            <a:r>
              <a:rPr lang="fa-IR" dirty="0" smtClean="0">
                <a:solidFill>
                  <a:srgbClr val="7030A0"/>
                </a:solidFill>
              </a:rPr>
              <a:t>لازم </a:t>
            </a:r>
            <a:r>
              <a:rPr lang="fa-IR" dirty="0">
                <a:solidFill>
                  <a:srgbClr val="7030A0"/>
                </a:solidFill>
              </a:rPr>
              <a:t>است متخصص بیهوشی و متخصص زنان، هر کدام به مسئولیت های فوق اقدام نمایند و در عین حال،  اقدامات و دستورات بالینی خود را به یکدیگر اطلاع دهند و مستند نمایند.</a:t>
            </a:r>
          </a:p>
          <a:p>
            <a:pPr marL="0" indent="0" algn="r" rtl="1">
              <a:buNone/>
            </a:pPr>
            <a:r>
              <a:rPr lang="fa-IR" dirty="0"/>
              <a:t>5-سوپروایزر: هماهنگی تیم و اطلاع رسانی به اعضاء و بخش های مورد نیاز و پشتیبانی تامین خون و فرآورده های خونی، اخذ پذیرش در صورت نیاز به ارجاع بیمار و هماهنگی با مسئول </a:t>
            </a:r>
            <a:r>
              <a:rPr lang="en-US" dirty="0"/>
              <a:t>ICU </a:t>
            </a:r>
            <a:r>
              <a:rPr lang="fa-IR" dirty="0"/>
              <a:t>بیمارستان مقصد، تامین </a:t>
            </a:r>
            <a:r>
              <a:rPr lang="fa-IR" dirty="0" smtClean="0"/>
              <a:t>تجهیزات و نیازهای دارویی</a:t>
            </a:r>
          </a:p>
          <a:p>
            <a:pPr marL="0" indent="0" algn="r" rtl="1">
              <a:buNone/>
            </a:pPr>
            <a:r>
              <a:rPr lang="fa-IR" dirty="0" smtClean="0"/>
              <a:t>6-مسئول </a:t>
            </a:r>
            <a:r>
              <a:rPr lang="fa-IR" dirty="0"/>
              <a:t>آزمایشگاه و بانک خون: پاسخ دهی سریع آزمایشات درخواستی و تامین خون و فرآورده های مورد </a:t>
            </a:r>
            <a:r>
              <a:rPr lang="fa-IR" dirty="0" smtClean="0"/>
              <a:t>نیاز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01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rgbClr val="7030A0"/>
                </a:solidFill>
              </a:rPr>
              <a:t>مانیتورینگ خونریزی، علائم حیاتی و نتایج آزمایشگاهی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مانیتورینگ و نظارت به منظور ارزیابی بهترین رویکرد و پیشرفت و نتیجه مداخلات حیاتی است و بایستی توسط ارائه دهنده خدمت ارزیابی شود. </a:t>
            </a:r>
            <a:endParaRPr lang="fa-IR" dirty="0" smtClean="0"/>
          </a:p>
          <a:p>
            <a:pPr algn="r" rtl="1"/>
            <a:r>
              <a:rPr lang="fa-IR" dirty="0" smtClean="0"/>
              <a:t>ارزیابی </a:t>
            </a:r>
            <a:r>
              <a:rPr lang="fa-IR" dirty="0"/>
              <a:t>آزمایشگاهی شامل آزمایش </a:t>
            </a:r>
            <a:r>
              <a:rPr lang="en-US" dirty="0"/>
              <a:t>CBC، </a:t>
            </a:r>
            <a:r>
              <a:rPr lang="fa-IR" dirty="0"/>
              <a:t>آزمایشات انعقادی، آزمایشات کبدی و کلیوی، سطوح پتاسیم، سدیم، منیزیوم و کلسیم می باشد.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مدیریت ارجاع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با </a:t>
            </a:r>
            <a:r>
              <a:rPr lang="fa-IR" dirty="0"/>
              <a:t>توجه به سطح ارئه خدمات (امکانات، نیروی انسانی، بانک خون)، در صورت تشخیص نیاز به ارجاع مادر به سطح بالاتر، قبل از بحرانی شدن وضعیت مادر، ارجاع انجام شود.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نحوه </a:t>
            </a:r>
            <a:r>
              <a:rPr lang="fa-IR" dirty="0"/>
              <a:t>انتقال، زمان انتقال و پرسنل همراه بیمار از سوی  متخصص بیهوشی مبدا با هماهنگی متخصص زنان مبدا تعیین می گردد و این دو نفر موظف اند قبل از انتقال، شرایط بیمار را پایدار نمایند.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27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مدیریت ارجاع </a:t>
            </a:r>
            <a:r>
              <a:rPr lang="fa-IR" sz="2800" dirty="0">
                <a:solidFill>
                  <a:srgbClr val="7030A0"/>
                </a:solidFill>
              </a:rPr>
              <a:t>(ادامه)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پس </a:t>
            </a:r>
            <a:r>
              <a:rPr lang="fa-IR" dirty="0"/>
              <a:t>از اتمام مراقبت از بیمار در </a:t>
            </a:r>
            <a:r>
              <a:rPr lang="en-US" dirty="0"/>
              <a:t>ICU، </a:t>
            </a:r>
            <a:r>
              <a:rPr lang="fa-IR" dirty="0"/>
              <a:t>فرد مسئول تعیین تکلیف جهت انتقال به سرویس/ بخش بعد از </a:t>
            </a:r>
            <a:r>
              <a:rPr lang="en-US" dirty="0"/>
              <a:t>ICU، </a:t>
            </a:r>
            <a:r>
              <a:rPr lang="fa-IR" dirty="0"/>
              <a:t>متخصص بیهوشی/ </a:t>
            </a:r>
            <a:r>
              <a:rPr lang="en-US" dirty="0"/>
              <a:t>Intensivist </a:t>
            </a:r>
            <a:r>
              <a:rPr lang="fa-IR" dirty="0"/>
              <a:t>مسئول آی سی یو است.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در </a:t>
            </a:r>
            <a:r>
              <a:rPr lang="fa-IR" dirty="0"/>
              <a:t>حین ارجاع، تیم ارجاع ارتباط خود با بیمارستان مقصد را جهت هماهنگی‌های لازم و پیشگیری از اتلاف وقت حفظ کنند.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برنامه </a:t>
            </a:r>
            <a:r>
              <a:rPr lang="fa-IR" dirty="0"/>
              <a:t>جایگزین برای ارجاع مادر در هنگام بروز حوادث جاده‌ای پیش بینی شود (به طور مثال: هلکوپتر، آمبولانس جایگزین).</a:t>
            </a:r>
          </a:p>
          <a:p>
            <a:pPr algn="r" rtl="1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مدیریت ارجاع </a:t>
            </a:r>
            <a:r>
              <a:rPr lang="fa-IR" sz="2800" dirty="0"/>
              <a:t>(ادامه)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تحویل گیرنده بیمار در </a:t>
            </a:r>
            <a:r>
              <a:rPr lang="en-US" dirty="0"/>
              <a:t>ICU </a:t>
            </a:r>
            <a:r>
              <a:rPr lang="fa-IR" dirty="0"/>
              <a:t>مقصد، </a:t>
            </a:r>
            <a:r>
              <a:rPr lang="fa-IR" dirty="0">
                <a:solidFill>
                  <a:srgbClr val="7030A0"/>
                </a:solidFill>
              </a:rPr>
              <a:t>متخصص بیهوشی/ </a:t>
            </a:r>
            <a:r>
              <a:rPr lang="en-US" dirty="0">
                <a:solidFill>
                  <a:srgbClr val="7030A0"/>
                </a:solidFill>
              </a:rPr>
              <a:t>Intensivist </a:t>
            </a:r>
            <a:r>
              <a:rPr lang="fa-IR" dirty="0">
                <a:solidFill>
                  <a:srgbClr val="7030A0"/>
                </a:solidFill>
              </a:rPr>
              <a:t>مسئول آی سی یو می باشد </a:t>
            </a:r>
            <a:r>
              <a:rPr lang="fa-IR" dirty="0"/>
              <a:t>و  متخصص زنان بیمارستان مقصد موظف است بیمار را به محض ورود ویزیت نماید و همه اقدامات لازم را انجام دهد.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همه </a:t>
            </a:r>
            <a:r>
              <a:rPr lang="fa-IR" dirty="0"/>
              <a:t>متخصصان مرکز مقصد بسته به تشخیص متخصص بیهوشی/ </a:t>
            </a:r>
            <a:r>
              <a:rPr lang="en-US" dirty="0"/>
              <a:t>Intensivist </a:t>
            </a:r>
            <a:r>
              <a:rPr lang="fa-IR" dirty="0"/>
              <a:t>مسئول آی سی یو </a:t>
            </a:r>
            <a:r>
              <a:rPr lang="fa-IR" dirty="0">
                <a:solidFill>
                  <a:srgbClr val="7030A0"/>
                </a:solidFill>
              </a:rPr>
              <a:t>موظف </a:t>
            </a:r>
            <a:r>
              <a:rPr lang="fa-IR" dirty="0"/>
              <a:t>به همکاری حسب مورد با وی هستند.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نظارت </a:t>
            </a:r>
            <a:r>
              <a:rPr lang="fa-IR" dirty="0">
                <a:solidFill>
                  <a:srgbClr val="7030A0"/>
                </a:solidFill>
              </a:rPr>
              <a:t>مستمر </a:t>
            </a:r>
            <a:r>
              <a:rPr lang="fa-IR" dirty="0"/>
              <a:t>بر این فرآیند در دانشگاه های مبدا و مقصد، بر عهده رییس بیمارستان و معاون آموزشی/ درمان و  رییس دانشگاه (مبدا و مقصد)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8451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	در زمان ارجاع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مادر </a:t>
            </a:r>
            <a:r>
              <a:rPr lang="fa-IR" dirty="0"/>
              <a:t>گرم نگه داشته شود.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علائم </a:t>
            </a:r>
            <a:r>
              <a:rPr lang="fa-IR" dirty="0"/>
              <a:t>حیاتی و میزان خونریزی کنترل شود.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قبل </a:t>
            </a:r>
            <a:r>
              <a:rPr lang="fa-IR" dirty="0"/>
              <a:t>از ارجاع مادر، وضعیت وی باید پایدار گردد.</a:t>
            </a:r>
          </a:p>
        </p:txBody>
      </p:sp>
    </p:spTree>
    <p:extLst>
      <p:ext uri="{BB962C8B-B14F-4D97-AF65-F5344CB8AC3E}">
        <p14:creationId xmlns:p14="http://schemas.microsoft.com/office/powerpoint/2010/main" val="28007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اصول کلی برای پیشگیری ، تشخیص و درمان خونریزی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1839901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خونریزی بر اساس شدت آن به 4 مرحله ( </a:t>
            </a:r>
            <a:r>
              <a:rPr lang="en-US" sz="3000" dirty="0" smtClean="0">
                <a:cs typeface="B Mitra" panose="00000400000000000000" pitchFamily="2" charset="-78"/>
              </a:rPr>
              <a:t>Stage</a:t>
            </a:r>
            <a:r>
              <a:rPr lang="fa-IR" sz="3000" dirty="0" smtClean="0">
                <a:cs typeface="B Mitra" panose="00000400000000000000" pitchFamily="2" charset="-78"/>
              </a:rPr>
              <a:t> ) طبقه بندی می شود ( جدول شماره 5 ). مرحله 1 یا خفیف ، مرحله 2 یا متوسط ، مرحله 3 یا شدید ، مرحله 4 یا مهلک . احتمال دارد در یک خانم سالم باردار تا مرحله 3 ، فشارخون بطور قابل ملاحضه ای کاهش نیابد و قبل از این مرحله تا حدود </a:t>
            </a:r>
            <a:r>
              <a:rPr lang="fa-IR" sz="3000" dirty="0" smtClean="0">
                <a:solidFill>
                  <a:srgbClr val="AF2194"/>
                </a:solidFill>
                <a:cs typeface="B Mitra" panose="00000400000000000000" pitchFamily="2" charset="-78"/>
              </a:rPr>
              <a:t>30 درصد </a:t>
            </a:r>
            <a:r>
              <a:rPr lang="fa-IR" sz="3000" dirty="0" smtClean="0">
                <a:cs typeface="B Mitra" panose="00000400000000000000" pitchFamily="2" charset="-78"/>
              </a:rPr>
              <a:t>حجم خون بیمار از دست برود .</a:t>
            </a: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نکته : درصورتی که خونریزی بیمار خفیف یا متوسط ( مراحل 1 یا 2 ) ولی </a:t>
            </a:r>
            <a:r>
              <a:rPr lang="fa-IR" sz="3000" dirty="0" smtClean="0">
                <a:solidFill>
                  <a:srgbClr val="C00000"/>
                </a:solidFill>
                <a:cs typeface="B Mitra" panose="00000400000000000000" pitchFamily="2" charset="-78"/>
              </a:rPr>
              <a:t>مداوم</a:t>
            </a:r>
            <a:r>
              <a:rPr lang="fa-IR" sz="3000" dirty="0" smtClean="0">
                <a:cs typeface="B Mitra" panose="00000400000000000000" pitchFamily="2" charset="-78"/>
              </a:rPr>
              <a:t> باشد و یا اینکه بیمار دچار </a:t>
            </a:r>
            <a:r>
              <a:rPr lang="fa-IR" sz="3000" dirty="0" smtClean="0">
                <a:solidFill>
                  <a:srgbClr val="C00000"/>
                </a:solidFill>
                <a:cs typeface="B Mitra" panose="00000400000000000000" pitchFamily="2" charset="-78"/>
              </a:rPr>
              <a:t>علائم بالینی شوک </a:t>
            </a:r>
            <a:r>
              <a:rPr lang="fa-IR" sz="3000" dirty="0" smtClean="0">
                <a:cs typeface="B Mitra" panose="00000400000000000000" pitchFamily="2" charset="-78"/>
              </a:rPr>
              <a:t>باشد ( حتی بدون خونریزی ) ، باید همانند خونریزی شدید یا مهلک ( مراحل 3 یا 4 ) در مورد آن اقدام شود .</a:t>
            </a:r>
          </a:p>
        </p:txBody>
      </p:sp>
    </p:spTree>
    <p:extLst>
      <p:ext uri="{BB962C8B-B14F-4D97-AF65-F5344CB8AC3E}">
        <p14:creationId xmlns:p14="http://schemas.microsoft.com/office/powerpoint/2010/main" val="24239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5588"/>
            <a:ext cx="8450982" cy="541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040" y="1854200"/>
            <a:ext cx="8442960" cy="38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421838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اصول کلی برای پیشگیری ، تشخیص و درمان خونریزی مامایی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213739"/>
            <a:ext cx="1112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تمام مراقبین مادر ( پزشک ، ماما ، پرستار و ... ) باید بدانند که تخمین خونریزی ، به تنهایی از طریق مشاهده نادرست است و در ارزیابی خونریزی باید </a:t>
            </a:r>
            <a:r>
              <a:rPr lang="fa-IR" sz="3000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علائم و نشانه های بالینی </a:t>
            </a:r>
            <a:r>
              <a:rPr lang="fa-IR" sz="3000" dirty="0" smtClean="0">
                <a:cs typeface="B Mitra" panose="00000400000000000000" pitchFamily="2" charset="-78"/>
              </a:rPr>
              <a:t>در نظر گرفته شوند . زیرا بیماران جوان و سالم می توانند علی رغم خونریزی ، علائم حیاتی طبیعی داشته باشند .</a:t>
            </a:r>
          </a:p>
          <a:p>
            <a:pPr algn="r" rtl="1"/>
            <a:endParaRPr lang="fa-IR" sz="30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در تخمین میزان خونریزی به موارد زیر دقت شود :</a:t>
            </a:r>
          </a:p>
          <a:p>
            <a:pPr algn="r" rtl="1"/>
            <a:r>
              <a:rPr lang="fa-IR" sz="3000" dirty="0" smtClean="0">
                <a:cs typeface="B Mitra" panose="00000400000000000000" pitchFamily="2" charset="-78"/>
              </a:rPr>
              <a:t> </a:t>
            </a:r>
            <a:r>
              <a:rPr lang="fa-IR" sz="3000" dirty="0" smtClean="0">
                <a:solidFill>
                  <a:srgbClr val="9E17A1"/>
                </a:solidFill>
                <a:cs typeface="B Mitra" panose="00000400000000000000" pitchFamily="2" charset="-78"/>
              </a:rPr>
              <a:t>تعداد پدها و گازهای خونی ، محتوی خون ساکشن ، خون خارج شده از درن ، سوال از جراح یا عامل زایمان در مورد میزان خونریزی و احتمال تداوم آن ، توجه به علائم بالینی بیمار </a:t>
            </a:r>
            <a:r>
              <a:rPr lang="fa-IR" sz="3000" dirty="0" smtClean="0">
                <a:solidFill>
                  <a:srgbClr val="3D8199"/>
                </a:solidFill>
                <a:cs typeface="B Mitra" panose="00000400000000000000" pitchFamily="2" charset="-78"/>
              </a:rPr>
              <a:t>( جداول شماره 5 و 6 )</a:t>
            </a:r>
          </a:p>
        </p:txBody>
      </p:sp>
    </p:spTree>
    <p:extLst>
      <p:ext uri="{BB962C8B-B14F-4D97-AF65-F5344CB8AC3E}">
        <p14:creationId xmlns:p14="http://schemas.microsoft.com/office/powerpoint/2010/main" val="12539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48588"/>
              </p:ext>
            </p:extLst>
          </p:nvPr>
        </p:nvGraphicFramePr>
        <p:xfrm>
          <a:off x="-3" y="64653"/>
          <a:ext cx="11896185" cy="6793347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37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237">
                  <a:extLst>
                    <a:ext uri="{9D8B030D-6E8A-4147-A177-3AD203B41FA5}">
                      <a16:colId xmlns:a16="http://schemas.microsoft.com/office/drawing/2014/main" val="1695018719"/>
                    </a:ext>
                  </a:extLst>
                </a:gridCol>
                <a:gridCol w="2379237">
                  <a:extLst>
                    <a:ext uri="{9D8B030D-6E8A-4147-A177-3AD203B41FA5}">
                      <a16:colId xmlns:a16="http://schemas.microsoft.com/office/drawing/2014/main" val="423724506"/>
                    </a:ext>
                  </a:extLst>
                </a:gridCol>
                <a:gridCol w="2379237">
                  <a:extLst>
                    <a:ext uri="{9D8B030D-6E8A-4147-A177-3AD203B41FA5}">
                      <a16:colId xmlns:a16="http://schemas.microsoft.com/office/drawing/2014/main" val="1279854301"/>
                    </a:ext>
                  </a:extLst>
                </a:gridCol>
                <a:gridCol w="2379237">
                  <a:extLst>
                    <a:ext uri="{9D8B030D-6E8A-4147-A177-3AD203B41FA5}">
                      <a16:colId xmlns:a16="http://schemas.microsoft.com/office/drawing/2014/main" val="529283633"/>
                    </a:ext>
                  </a:extLst>
                </a:gridCol>
              </a:tblGrid>
              <a:tr h="868051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طبقه بندی شدت خونریزی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خفیف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متوسط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شدید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III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مهلک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IV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051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میزان خونریزی از دست رفته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750 &gt;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1500-750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2000-1500 سی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 از 2000 سی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سی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4202743428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درصد خون از دست رفته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کمتر از 15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30-15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40-30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بیشتر از 40 درصد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889329657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تعداد ضربان قلب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100 &gt;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120-100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140-120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140 &lt;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647190518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فشار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70867425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فشار نبض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 یا افزایش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کاهش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176824581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تعداد تنفس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در دقیقه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طبیعی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( 20-14 )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40-30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35 &lt;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5976498"/>
                  </a:ext>
                </a:extLst>
              </a:tr>
              <a:tr h="868051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برون ده ادرای ( </a:t>
                      </a:r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ml/</a:t>
                      </a:r>
                      <a:r>
                        <a:rPr lang="en-US" sz="1900" b="1" dirty="0" err="1" smtClean="0">
                          <a:cs typeface="B Mitra" panose="00000400000000000000" pitchFamily="2" charset="-78"/>
                        </a:rPr>
                        <a:t>hr</a:t>
                      </a:r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بیشتر از 30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30-20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15-5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آنوری یا بسیار</a:t>
                      </a:r>
                      <a:r>
                        <a:rPr lang="fa-IR" sz="1900" b="1" baseline="0" dirty="0" smtClean="0">
                          <a:cs typeface="B Mitra" panose="00000400000000000000" pitchFamily="2" charset="-78"/>
                        </a:rPr>
                        <a:t> جزیی </a:t>
                      </a:r>
                      <a:r>
                        <a:rPr lang="en-US" sz="1900" b="1" baseline="0" dirty="0" smtClean="0">
                          <a:cs typeface="B Mitra" panose="00000400000000000000" pitchFamily="2" charset="-78"/>
                        </a:rPr>
                        <a:t>negligible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2199919729"/>
                  </a:ext>
                </a:extLst>
              </a:tr>
              <a:tr h="124548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سیستم عصبی مرکزی / وضعیت هوشیاری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بطور جزیی مضطرب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Slightly</a:t>
                      </a:r>
                      <a:r>
                        <a:rPr lang="en-US" sz="1900" b="1" baseline="0" dirty="0" smtClean="0">
                          <a:cs typeface="B Mitra" panose="00000400000000000000" pitchFamily="2" charset="-78"/>
                        </a:rPr>
                        <a:t>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کمی مضطرب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Mildly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مضطرب و گیج</a:t>
                      </a:r>
                    </a:p>
                    <a:p>
                      <a:pPr algn="ctr" rtl="1"/>
                      <a:r>
                        <a:rPr lang="en-US" sz="1900" b="1" dirty="0" smtClean="0">
                          <a:cs typeface="B Mitra" panose="00000400000000000000" pitchFamily="2" charset="-78"/>
                        </a:rPr>
                        <a:t>( Confused and anxious )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گیج و لتارژیک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2181697930"/>
                  </a:ext>
                </a:extLst>
              </a:tr>
              <a:tr h="490619"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مایع جایگزین مورد نیاز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کرستالویید و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b="1" dirty="0" smtClean="0">
                          <a:cs typeface="B Mitra" panose="00000400000000000000" pitchFamily="2" charset="-78"/>
                        </a:rPr>
                        <a:t>کریستالویید و خون</a:t>
                      </a:r>
                      <a:endParaRPr lang="fa-IR" sz="1900" b="1" dirty="0">
                        <a:cs typeface="B Mitra" panose="00000400000000000000" pitchFamily="2" charset="-78"/>
                      </a:endParaRPr>
                    </a:p>
                  </a:txBody>
                  <a:tcPr marL="86838" marR="86838" marT="43419" marB="43419" anchor="ctr"/>
                </a:tc>
                <a:extLst>
                  <a:ext uri="{0D108BD9-81ED-4DB2-BD59-A6C34878D82A}">
                    <a16:rowId xmlns:a16="http://schemas.microsoft.com/office/drawing/2014/main" val="342758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B Titr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7016</Words>
  <Application>Microsoft Office PowerPoint</Application>
  <PresentationFormat>Widescreen</PresentationFormat>
  <Paragraphs>874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2  Titr</vt:lpstr>
      <vt:lpstr>Arial</vt:lpstr>
      <vt:lpstr>B Mitra</vt:lpstr>
      <vt:lpstr>B Titr</vt:lpstr>
      <vt:lpstr>B Yagut</vt:lpstr>
      <vt:lpstr>Calibri</vt:lpstr>
      <vt:lpstr>Calibri Light</vt:lpstr>
      <vt:lpstr>Cambria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پیشگیری و درمان خونریزی</vt:lpstr>
      <vt:lpstr>بسته خونریزی پس از زایمان </vt:lpstr>
      <vt:lpstr>تعریف خونریزی پس از زایمان</vt:lpstr>
      <vt:lpstr>ارزیابی خطر</vt:lpstr>
      <vt:lpstr>فاکتورهای خطر  حین بارداری/ قبل از زایمان</vt:lpstr>
      <vt:lpstr>وجود فاکتورهای خطر  حین بارداری/ قبل از زایمان</vt:lpstr>
      <vt:lpstr> فاکتورهای خطر متوسط لیبر و زایمان/ بلافاصله پس از زایمان</vt:lpstr>
      <vt:lpstr> فاکتورهای خطر متوسط لیبر و زایمان/ بلافاصله پس از زایمان</vt:lpstr>
      <vt:lpstr>فاکتورهای خطر متوسط لیبر و زایمان/ بلافاصله پس از زایمان</vt:lpstr>
      <vt:lpstr>وجود فاکتورهای خطر متوسط لیبر و زایمان/ بلافاصله پس از زایمان</vt:lpstr>
      <vt:lpstr>فاکتورهای خطر شدید لیبر و زایمان/ بلافاصله پس از زایمان</vt:lpstr>
      <vt:lpstr>وجود فاکتورهای خطر شدید لیبر و زایمان/ بلافاصله پس از زایمان</vt:lpstr>
      <vt:lpstr>سایرفاکتورهای خطر  لیبر و زایمان/ بلافاصله پس از زایمان</vt:lpstr>
      <vt:lpstr>تشخیص میزان خونریزی با توجه با علائم</vt:lpstr>
      <vt:lpstr>مدیریت مرحله 1</vt:lpstr>
      <vt:lpstr>مدیریت مرحله 1 (ادامه)</vt:lpstr>
      <vt:lpstr>PowerPoint Presentation</vt:lpstr>
      <vt:lpstr>     مدیریت مرحله 2: ادامه خونریزی </vt:lpstr>
      <vt:lpstr>مدیریت مرحله 2: ادامه خونریزی (ادامه)</vt:lpstr>
      <vt:lpstr>مدیریت مرحله 3</vt:lpstr>
      <vt:lpstr>مدیریت مرحله 3 (ادامه)</vt:lpstr>
      <vt:lpstr>مرحله 4: کلاپس قلبی عروقی(خونریزی شدید، شوک هیپوولمیک عمیق، یا آمبولی مایع آمنیوتیک)</vt:lpstr>
      <vt:lpstr>اهداف درمانی</vt:lpstr>
      <vt:lpstr>اندازه گیری عینی میزان خونریزی</vt:lpstr>
      <vt:lpstr>PowerPoint Presentation</vt:lpstr>
      <vt:lpstr>تشکیل تیم فوریتهای مامایی</vt:lpstr>
      <vt:lpstr>اقدامات ذیل لازم است در اسرع وقت انجام شود</vt:lpstr>
      <vt:lpstr>PowerPoint Presentation</vt:lpstr>
      <vt:lpstr>شرح وظایف تیم فوریت ها</vt:lpstr>
      <vt:lpstr>مانیتورینگ خونریزی، علائم حیاتی و نتایج آزمایشگاهی</vt:lpstr>
      <vt:lpstr>مدیریت ارجاع</vt:lpstr>
      <vt:lpstr>مدیریت ارجاع (ادامه)</vt:lpstr>
      <vt:lpstr>مدیریت ارجاع (ادامه)</vt:lpstr>
      <vt:lpstr> در زمان ارجاع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 6</dc:creator>
  <cp:lastModifiedBy>user</cp:lastModifiedBy>
  <cp:revision>89</cp:revision>
  <dcterms:created xsi:type="dcterms:W3CDTF">2019-02-12T17:14:03Z</dcterms:created>
  <dcterms:modified xsi:type="dcterms:W3CDTF">2020-11-11T20:19:25Z</dcterms:modified>
</cp:coreProperties>
</file>